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notesMasterIdLst>
    <p:notesMasterId r:id="rId48"/>
  </p:notesMasterIdLst>
  <p:handoutMasterIdLst>
    <p:handoutMasterId r:id="rId49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7" r:id="rId9"/>
    <p:sldId id="268" r:id="rId10"/>
    <p:sldId id="269" r:id="rId11"/>
    <p:sldId id="270" r:id="rId12"/>
    <p:sldId id="275" r:id="rId13"/>
    <p:sldId id="276" r:id="rId14"/>
    <p:sldId id="277" r:id="rId15"/>
    <p:sldId id="278" r:id="rId16"/>
    <p:sldId id="279" r:id="rId17"/>
    <p:sldId id="286" r:id="rId18"/>
    <p:sldId id="263" r:id="rId19"/>
    <p:sldId id="287" r:id="rId20"/>
    <p:sldId id="289" r:id="rId21"/>
    <p:sldId id="290" r:id="rId22"/>
    <p:sldId id="291" r:id="rId23"/>
    <p:sldId id="292" r:id="rId24"/>
    <p:sldId id="293" r:id="rId25"/>
    <p:sldId id="283" r:id="rId26"/>
    <p:sldId id="280" r:id="rId27"/>
    <p:sldId id="298" r:id="rId28"/>
    <p:sldId id="299" r:id="rId29"/>
    <p:sldId id="300" r:id="rId30"/>
    <p:sldId id="282" r:id="rId31"/>
    <p:sldId id="301" r:id="rId32"/>
    <p:sldId id="304" r:id="rId33"/>
    <p:sldId id="303" r:id="rId34"/>
    <p:sldId id="302" r:id="rId35"/>
    <p:sldId id="281" r:id="rId36"/>
    <p:sldId id="295" r:id="rId37"/>
    <p:sldId id="296" r:id="rId38"/>
    <p:sldId id="297" r:id="rId39"/>
    <p:sldId id="265" r:id="rId40"/>
    <p:sldId id="266" r:id="rId41"/>
    <p:sldId id="271" r:id="rId42"/>
    <p:sldId id="272" r:id="rId43"/>
    <p:sldId id="285" r:id="rId44"/>
    <p:sldId id="273" r:id="rId45"/>
    <p:sldId id="274" r:id="rId46"/>
    <p:sldId id="284" r:id="rId4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Opening" id="{3B320781-2152-4842-8B32-0F96F097CF8C}">
          <p14:sldIdLst>
            <p14:sldId id="256"/>
            <p14:sldId id="257"/>
          </p14:sldIdLst>
        </p14:section>
        <p14:section name="Introduction" id="{4B81E2AA-CB4B-4E36-92D3-B7A6F84FD1B3}">
          <p14:sldIdLst>
            <p14:sldId id="258"/>
            <p14:sldId id="259"/>
            <p14:sldId id="260"/>
          </p14:sldIdLst>
        </p14:section>
        <p14:section name="Related Works" id="{C9AD17E0-ABDC-456B-BF59-69FBFD802B51}">
          <p14:sldIdLst>
            <p14:sldId id="261"/>
            <p14:sldId id="262"/>
            <p14:sldId id="267"/>
            <p14:sldId id="268"/>
            <p14:sldId id="269"/>
            <p14:sldId id="270"/>
            <p14:sldId id="275"/>
            <p14:sldId id="276"/>
            <p14:sldId id="277"/>
            <p14:sldId id="278"/>
            <p14:sldId id="279"/>
            <p14:sldId id="286"/>
          </p14:sldIdLst>
        </p14:section>
        <p14:section name="Proposed Methodologies" id="{F188D66A-99A5-476B-B421-A959A78349FF}">
          <p14:sldIdLst>
            <p14:sldId id="263"/>
            <p14:sldId id="287"/>
            <p14:sldId id="289"/>
            <p14:sldId id="290"/>
            <p14:sldId id="291"/>
            <p14:sldId id="292"/>
            <p14:sldId id="293"/>
            <p14:sldId id="283"/>
            <p14:sldId id="280"/>
            <p14:sldId id="298"/>
            <p14:sldId id="299"/>
            <p14:sldId id="300"/>
            <p14:sldId id="282"/>
            <p14:sldId id="301"/>
            <p14:sldId id="304"/>
            <p14:sldId id="303"/>
            <p14:sldId id="302"/>
            <p14:sldId id="281"/>
            <p14:sldId id="295"/>
            <p14:sldId id="296"/>
            <p14:sldId id="297"/>
          </p14:sldIdLst>
        </p14:section>
        <p14:section name="Experimental Results" id="{AB3E2871-2C22-4C30-9566-B7CACBC32D13}">
          <p14:sldIdLst>
            <p14:sldId id="265"/>
            <p14:sldId id="266"/>
          </p14:sldIdLst>
        </p14:section>
        <p14:section name="Conclusions and Contributions" id="{5E645DE7-6F1C-4AE3-BDA8-19BA3D3589AD}">
          <p14:sldIdLst>
            <p14:sldId id="271"/>
            <p14:sldId id="272"/>
            <p14:sldId id="285"/>
          </p14:sldIdLst>
        </p14:section>
        <p14:section name="Future Work" id="{70B0F162-5F78-4161-847F-CB3F015FC4D7}">
          <p14:sldIdLst>
            <p14:sldId id="273"/>
            <p14:sldId id="274"/>
          </p14:sldIdLst>
        </p14:section>
        <p14:section name="Ending" id="{C05559F8-E517-48EA-829D-A76E8DD2FBE7}">
          <p14:sldIdLst>
            <p14:sldId id="284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98D35"/>
    <a:srgbClr val="0A9A3A"/>
    <a:srgbClr val="DDDDDD"/>
    <a:srgbClr val="513E0F"/>
    <a:srgbClr val="005BA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ABFCF23-3B69-468F-B69F-88F6DE6A72F2}" styleName="中等深淺樣式 1 - 輔色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860" autoAdjust="0"/>
    <p:restoredTop sz="94660"/>
  </p:normalViewPr>
  <p:slideViewPr>
    <p:cSldViewPr snapToGrid="0">
      <p:cViewPr varScale="1">
        <p:scale>
          <a:sx n="128" d="100"/>
          <a:sy n="128" d="100"/>
        </p:scale>
        <p:origin x="132" y="19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355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handoutMaster" Target="handoutMasters/handout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radarChart>
        <c:radarStyle val="marker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數列 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工作表1!$A$2:$A$10</c:f>
              <c:strCache>
                <c:ptCount val="9"/>
                <c:pt idx="0">
                  <c:v>Neglected</c:v>
                </c:pt>
                <c:pt idx="1">
                  <c:v>Block</c:v>
                </c:pt>
                <c:pt idx="2">
                  <c:v>Intercept</c:v>
                </c:pt>
                <c:pt idx="3">
                  <c:v>Patrol</c:v>
                </c:pt>
                <c:pt idx="4">
                  <c:v>Guard</c:v>
                </c:pt>
                <c:pt idx="5">
                  <c:v>Dominated</c:v>
                </c:pt>
                <c:pt idx="6">
                  <c:v>Support</c:v>
                </c:pt>
                <c:pt idx="7">
                  <c:v>Cover</c:v>
                </c:pt>
                <c:pt idx="8">
                  <c:v>Trap</c:v>
                </c:pt>
              </c:strCache>
            </c:strRef>
          </c:cat>
          <c:val>
            <c:numRef>
              <c:f>工作表1!$B$2:$B$10</c:f>
              <c:numCache>
                <c:formatCode>General</c:formatCode>
                <c:ptCount val="9"/>
                <c:pt idx="0">
                  <c:v>0.45</c:v>
                </c:pt>
                <c:pt idx="1">
                  <c:v>0.75</c:v>
                </c:pt>
                <c:pt idx="2">
                  <c:v>0.35</c:v>
                </c:pt>
                <c:pt idx="3">
                  <c:v>0.25</c:v>
                </c:pt>
                <c:pt idx="4">
                  <c:v>0.9</c:v>
                </c:pt>
                <c:pt idx="5">
                  <c:v>0.2</c:v>
                </c:pt>
                <c:pt idx="6">
                  <c:v>0.7</c:v>
                </c:pt>
                <c:pt idx="7">
                  <c:v>0.35</c:v>
                </c:pt>
                <c:pt idx="8">
                  <c:v>0.6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76F-435B-AC40-8E47A2B4827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918263376"/>
        <c:axId val="918260464"/>
      </c:radarChart>
      <c:catAx>
        <c:axId val="9182633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918260464"/>
        <c:crosses val="autoZero"/>
        <c:auto val="1"/>
        <c:lblAlgn val="ctr"/>
        <c:lblOffset val="100"/>
        <c:noMultiLvlLbl val="0"/>
      </c:catAx>
      <c:valAx>
        <c:axId val="918260464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9182633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1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377A8A-8676-4530-997D-550B130BCA69}" type="datetimeFigureOut">
              <a:rPr lang="zh-TW" altLang="en-US" smtClean="0"/>
              <a:t>2017/6/16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012541-E33B-4096-BB2C-754689CB731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779565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C028C1-AC7E-418A-AB81-9DA3251B2557}" type="datetimeFigureOut">
              <a:rPr lang="zh-TW" altLang="en-US" smtClean="0"/>
              <a:t>2017/6/16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503ACA-B05D-4C77-88FB-37470A6C0DA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460603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2503731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zh-TW" altLang="en-US" dirty="0" smtClean="0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3264568"/>
            <a:ext cx="10353763" cy="2532438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dirty="0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直線接點 7"/>
          <p:cNvCxnSpPr/>
          <p:nvPr userDrawn="1"/>
        </p:nvCxnSpPr>
        <p:spPr>
          <a:xfrm flipV="1">
            <a:off x="765110" y="3177397"/>
            <a:ext cx="10636898" cy="10032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圖片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dirty="0" smtClean="0"/>
              <a:t>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203158"/>
            <a:ext cx="5060497" cy="4965031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203159"/>
            <a:ext cx="5064665" cy="4965032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268706"/>
            <a:ext cx="10353762" cy="818148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409699"/>
            <a:ext cx="10353762" cy="453390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zh-TW" altLang="en-US" dirty="0" smtClean="0"/>
              <a:t>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en-US" dirty="0"/>
          </a:p>
        </p:txBody>
      </p:sp>
      <p:sp>
        <p:nvSpPr>
          <p:cNvPr id="7" name="矩形 6"/>
          <p:cNvSpPr/>
          <p:nvPr userDrawn="1"/>
        </p:nvSpPr>
        <p:spPr>
          <a:xfrm>
            <a:off x="0" y="6340474"/>
            <a:ext cx="12192000" cy="517525"/>
          </a:xfrm>
          <a:prstGeom prst="rect">
            <a:avLst/>
          </a:prstGeom>
          <a:solidFill>
            <a:srgbClr val="005B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 userDrawn="1"/>
        </p:nvSpPr>
        <p:spPr>
          <a:xfrm>
            <a:off x="9791097" y="6340473"/>
            <a:ext cx="2400903" cy="517525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2" name="圖片 11"/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8508" y="6340474"/>
            <a:ext cx="2403492" cy="517526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713903" y="6416672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5753" y="6416671"/>
            <a:ext cx="54549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90677" y="6416671"/>
            <a:ext cx="31067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r>
              <a:rPr lang="en-US" altLang="zh-TW" smtClean="0"/>
              <a:t>Thursday, July 27, 2017</a:t>
            </a:r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2" r:id="rId10"/>
    <p:sldLayoutId id="2147483853" r:id="rId11"/>
    <p:sldLayoutId id="2147483854" r:id="rId12"/>
    <p:sldLayoutId id="2147483855" r:id="rId13"/>
    <p:sldLayoutId id="2147483858" r:id="rId14"/>
    <p:sldLayoutId id="2147483859" r:id="rId15"/>
  </p:sldLayoutIdLst>
  <p:timing>
    <p:tnLst>
      <p:par>
        <p:cTn id="1" dur="indefinite" restart="never" nodeType="tmRoot"/>
      </p:par>
    </p:tnLst>
  </p:timing>
  <p:hf hdr="0"/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4.png"/><Relationship Id="rId7" Type="http://schemas.microsoft.com/office/2007/relationships/hdphoto" Target="../media/hdphoto4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microsoft.com/office/2007/relationships/hdphoto" Target="../media/hdphoto6.wdp"/><Relationship Id="rId5" Type="http://schemas.microsoft.com/office/2007/relationships/hdphoto" Target="../media/hdphoto3.wdp"/><Relationship Id="rId10" Type="http://schemas.openxmlformats.org/officeDocument/2006/relationships/image" Target="../media/image23.png"/><Relationship Id="rId4" Type="http://schemas.openxmlformats.org/officeDocument/2006/relationships/image" Target="../media/image20.png"/><Relationship Id="rId9" Type="http://schemas.microsoft.com/office/2007/relationships/hdphoto" Target="../media/hdphoto5.wdp"/></Relationships>
</file>

<file path=ppt/slides/_rels/slide21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23.png"/><Relationship Id="rId7" Type="http://schemas.openxmlformats.org/officeDocument/2006/relationships/image" Target="../media/image2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7.wdp"/><Relationship Id="rId11" Type="http://schemas.microsoft.com/office/2007/relationships/hdphoto" Target="../media/hdphoto5.wdp"/><Relationship Id="rId5" Type="http://schemas.openxmlformats.org/officeDocument/2006/relationships/image" Target="../media/image24.png"/><Relationship Id="rId10" Type="http://schemas.openxmlformats.org/officeDocument/2006/relationships/image" Target="../media/image22.png"/><Relationship Id="rId4" Type="http://schemas.microsoft.com/office/2007/relationships/hdphoto" Target="../media/hdphoto6.wdp"/><Relationship Id="rId9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23.png"/><Relationship Id="rId7" Type="http://schemas.openxmlformats.org/officeDocument/2006/relationships/image" Target="../media/image2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7.wdp"/><Relationship Id="rId11" Type="http://schemas.microsoft.com/office/2007/relationships/hdphoto" Target="../media/hdphoto5.wdp"/><Relationship Id="rId5" Type="http://schemas.openxmlformats.org/officeDocument/2006/relationships/image" Target="../media/image24.png"/><Relationship Id="rId10" Type="http://schemas.openxmlformats.org/officeDocument/2006/relationships/image" Target="../media/image22.png"/><Relationship Id="rId4" Type="http://schemas.microsoft.com/office/2007/relationships/hdphoto" Target="../media/hdphoto6.wdp"/><Relationship Id="rId9" Type="http://schemas.microsoft.com/office/2007/relationships/hdphoto" Target="../media/hdphoto4.wdp"/></Relationships>
</file>

<file path=ppt/slides/_rels/slide23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1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1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7.wdp"/><Relationship Id="rId11" Type="http://schemas.openxmlformats.org/officeDocument/2006/relationships/image" Target="../media/image28.png"/><Relationship Id="rId5" Type="http://schemas.openxmlformats.org/officeDocument/2006/relationships/image" Target="../media/image24.png"/><Relationship Id="rId10" Type="http://schemas.microsoft.com/office/2007/relationships/hdphoto" Target="../media/hdphoto4.wdp"/><Relationship Id="rId4" Type="http://schemas.microsoft.com/office/2007/relationships/hdphoto" Target="../media/hdphoto6.wdp"/><Relationship Id="rId9" Type="http://schemas.openxmlformats.org/officeDocument/2006/relationships/image" Target="../media/image21.png"/><Relationship Id="rId14" Type="http://schemas.openxmlformats.org/officeDocument/2006/relationships/chart" Target="../charts/chart1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Relationship Id="rId5" Type="http://schemas.microsoft.com/office/2007/relationships/hdphoto" Target="../media/hdphoto2.wdp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/>
              <a:t>以遊玩特徵為導向</a:t>
            </a:r>
            <a:r>
              <a:rPr lang="zh-TW" altLang="en-US" dirty="0" smtClean="0"/>
              <a:t>的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dirty="0" smtClean="0"/>
              <a:t>程序</a:t>
            </a:r>
            <a:r>
              <a:rPr lang="zh-TW" altLang="en-US" dirty="0"/>
              <a:t>化內容生成方法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NL" altLang="zh-TW" dirty="0"/>
              <a:t>Advisor: Prof. Wen-Kai Tai</a:t>
            </a:r>
          </a:p>
          <a:p>
            <a:r>
              <a:rPr lang="nl-NL" altLang="zh-TW" dirty="0"/>
              <a:t>Student: Ze-Hao </a:t>
            </a:r>
            <a:r>
              <a:rPr lang="nl-NL" altLang="zh-TW" dirty="0" smtClean="0"/>
              <a:t>Wang</a:t>
            </a:r>
            <a:endParaRPr lang="nl-NL" altLang="zh-TW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2761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Space Grammars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913795" y="1409699"/>
            <a:ext cx="5089911" cy="4533901"/>
          </a:xfrm>
        </p:spPr>
        <p:txBody>
          <a:bodyPr/>
          <a:lstStyle/>
          <a:p>
            <a:pPr marL="36900" indent="0">
              <a:buNone/>
            </a:pPr>
            <a:endParaRPr lang="en-US" altLang="zh-TW" dirty="0" smtClean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Related Works &gt; Mission / Space framework </a:t>
            </a:r>
            <a:r>
              <a:rPr lang="en-US" altLang="zh-TW" dirty="0" smtClean="0"/>
              <a:t>&gt; </a:t>
            </a:r>
            <a:br>
              <a:rPr lang="en-US" altLang="zh-TW" dirty="0" smtClean="0"/>
            </a:br>
            <a:r>
              <a:rPr lang="en-US" altLang="zh-TW" dirty="0" smtClean="0"/>
              <a:t>Space Grammars</a:t>
            </a:r>
            <a:endParaRPr lang="en-US" altLang="zh-TW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10</a:t>
            </a:fld>
            <a:endParaRPr lang="en-US" dirty="0"/>
          </a:p>
        </p:txBody>
      </p:sp>
      <p:grpSp>
        <p:nvGrpSpPr>
          <p:cNvPr id="180" name="群組 179"/>
          <p:cNvGrpSpPr/>
          <p:nvPr/>
        </p:nvGrpSpPr>
        <p:grpSpPr>
          <a:xfrm>
            <a:off x="6325696" y="1409700"/>
            <a:ext cx="4662771" cy="2858422"/>
            <a:chOff x="1604866" y="1276563"/>
            <a:chExt cx="5730592" cy="3513029"/>
          </a:xfrm>
        </p:grpSpPr>
        <p:sp>
          <p:nvSpPr>
            <p:cNvPr id="181" name="圓角矩形 180"/>
            <p:cNvSpPr/>
            <p:nvPr/>
          </p:nvSpPr>
          <p:spPr>
            <a:xfrm>
              <a:off x="1604866" y="1276563"/>
              <a:ext cx="5730592" cy="3513029"/>
            </a:xfrm>
            <a:prstGeom prst="roundRect">
              <a:avLst>
                <a:gd name="adj" fmla="val 2387"/>
              </a:avLst>
            </a:prstGeom>
            <a:solidFill>
              <a:srgbClr val="EEEEE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400" b="0" i="0" u="none" strike="noStrike" kern="0" cap="none" spc="0" normalizeH="0" baseline="0" noProof="0" smtClean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grpSp>
          <p:nvGrpSpPr>
            <p:cNvPr id="182" name="群組 181"/>
            <p:cNvGrpSpPr/>
            <p:nvPr/>
          </p:nvGrpSpPr>
          <p:grpSpPr>
            <a:xfrm>
              <a:off x="1979381" y="1626662"/>
              <a:ext cx="4987093" cy="2880820"/>
              <a:chOff x="1979381" y="1626662"/>
              <a:chExt cx="4987093" cy="2880820"/>
            </a:xfrm>
          </p:grpSpPr>
          <p:sp>
            <p:nvSpPr>
              <p:cNvPr id="183" name="橢圓 182"/>
              <p:cNvSpPr/>
              <p:nvPr/>
            </p:nvSpPr>
            <p:spPr>
              <a:xfrm rot="18294825">
                <a:off x="2992275" y="3079536"/>
                <a:ext cx="599027" cy="599027"/>
              </a:xfrm>
              <a:prstGeom prst="ellipse">
                <a:avLst/>
              </a:prstGeom>
              <a:solidFill>
                <a:srgbClr val="FFFFFF"/>
              </a:solidFill>
              <a:ln w="1905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tIns="21600" rIns="9000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184" name="橢圓 183"/>
              <p:cNvSpPr/>
              <p:nvPr/>
            </p:nvSpPr>
            <p:spPr>
              <a:xfrm rot="20482836">
                <a:off x="3995980" y="2691367"/>
                <a:ext cx="451760" cy="451760"/>
              </a:xfrm>
              <a:prstGeom prst="ellipse">
                <a:avLst/>
              </a:prstGeom>
              <a:solidFill>
                <a:srgbClr val="FFFFFF"/>
              </a:solidFill>
              <a:ln w="1905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tIns="21600" rIns="9000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185" name="橢圓 184"/>
              <p:cNvSpPr/>
              <p:nvPr/>
            </p:nvSpPr>
            <p:spPr>
              <a:xfrm>
                <a:off x="4736861" y="2126972"/>
                <a:ext cx="599027" cy="599027"/>
              </a:xfrm>
              <a:prstGeom prst="ellipse">
                <a:avLst/>
              </a:prstGeom>
              <a:solidFill>
                <a:srgbClr val="FFFFFF"/>
              </a:solidFill>
              <a:ln w="1905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tIns="21600" rIns="9000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186" name="橢圓 185"/>
              <p:cNvSpPr/>
              <p:nvPr/>
            </p:nvSpPr>
            <p:spPr>
              <a:xfrm rot="549372">
                <a:off x="3995980" y="3643337"/>
                <a:ext cx="388620" cy="388620"/>
              </a:xfrm>
              <a:prstGeom prst="ellipse">
                <a:avLst/>
              </a:prstGeom>
              <a:solidFill>
                <a:srgbClr val="FFFFFF"/>
              </a:solidFill>
              <a:ln w="1905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tIns="21600" rIns="9000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187" name="橢圓 186"/>
              <p:cNvSpPr/>
              <p:nvPr/>
            </p:nvSpPr>
            <p:spPr>
              <a:xfrm rot="801541">
                <a:off x="4877003" y="3752124"/>
                <a:ext cx="388620" cy="388620"/>
              </a:xfrm>
              <a:prstGeom prst="ellipse">
                <a:avLst/>
              </a:prstGeom>
              <a:solidFill>
                <a:srgbClr val="FFFFFF"/>
              </a:solidFill>
              <a:ln w="1905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tIns="21600" rIns="9000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grpSp>
            <p:nvGrpSpPr>
              <p:cNvPr id="188" name="群組 187"/>
              <p:cNvGrpSpPr/>
              <p:nvPr/>
            </p:nvGrpSpPr>
            <p:grpSpPr>
              <a:xfrm>
                <a:off x="5503860" y="3464292"/>
                <a:ext cx="229033" cy="229033"/>
                <a:chOff x="702703" y="2598299"/>
                <a:chExt cx="388620" cy="388620"/>
              </a:xfrm>
            </p:grpSpPr>
            <p:sp>
              <p:nvSpPr>
                <p:cNvPr id="234" name="橢圓 233"/>
                <p:cNvSpPr/>
                <p:nvPr/>
              </p:nvSpPr>
              <p:spPr>
                <a:xfrm>
                  <a:off x="702703" y="2598299"/>
                  <a:ext cx="388620" cy="388620"/>
                </a:xfrm>
                <a:prstGeom prst="ellipse">
                  <a:avLst/>
                </a:prstGeom>
                <a:solidFill>
                  <a:srgbClr val="212121"/>
                </a:solidFill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endParaRPr>
                </a:p>
              </p:txBody>
            </p:sp>
            <p:grpSp>
              <p:nvGrpSpPr>
                <p:cNvPr id="235" name="群組 234"/>
                <p:cNvGrpSpPr/>
                <p:nvPr/>
              </p:nvGrpSpPr>
              <p:grpSpPr>
                <a:xfrm>
                  <a:off x="771525" y="2667164"/>
                  <a:ext cx="259557" cy="230983"/>
                  <a:chOff x="771525" y="2667164"/>
                  <a:chExt cx="259557" cy="230983"/>
                </a:xfrm>
              </p:grpSpPr>
              <p:sp>
                <p:nvSpPr>
                  <p:cNvPr id="236" name="矩形 235"/>
                  <p:cNvSpPr/>
                  <p:nvPr/>
                </p:nvSpPr>
                <p:spPr>
                  <a:xfrm>
                    <a:off x="771525" y="2738603"/>
                    <a:ext cx="259557" cy="159544"/>
                  </a:xfrm>
                  <a:prstGeom prst="rect">
                    <a:avLst/>
                  </a:prstGeom>
                  <a:solidFill>
                    <a:srgbClr val="FFFFFF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TW" altLang="en-US" sz="14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rgbClr val="212121"/>
                      </a:solidFill>
                      <a:effectLst/>
                      <a:uLnTx/>
                      <a:uFillTx/>
                      <a:latin typeface="Arial"/>
                      <a:ea typeface="新細明體" panose="02020500000000000000" pitchFamily="18" charset="-120"/>
                      <a:cs typeface="+mn-cs"/>
                      <a:sym typeface="Arial"/>
                    </a:endParaRPr>
                  </a:p>
                </p:txBody>
              </p:sp>
              <p:sp>
                <p:nvSpPr>
                  <p:cNvPr id="237" name="橢圓 236"/>
                  <p:cNvSpPr/>
                  <p:nvPr/>
                </p:nvSpPr>
                <p:spPr>
                  <a:xfrm>
                    <a:off x="823937" y="2667164"/>
                    <a:ext cx="142879" cy="142878"/>
                  </a:xfrm>
                  <a:prstGeom prst="ellipse">
                    <a:avLst/>
                  </a:prstGeom>
                  <a:noFill/>
                  <a:ln w="9525" cap="flat" cmpd="sng" algn="ctr">
                    <a:solidFill>
                      <a:srgbClr val="FFFFFF"/>
                    </a:solidFill>
                    <a:prstDash val="solid"/>
                  </a:ln>
                  <a:effectLst/>
                </p:spPr>
                <p:txBody>
                  <a:bodyPr tIns="21600" rIns="90000"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TW" altLang="en-US" sz="18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新細明體" panose="02020500000000000000" pitchFamily="18" charset="-120"/>
                      <a:cs typeface="+mn-cs"/>
                      <a:sym typeface="Arial"/>
                    </a:endParaRPr>
                  </a:p>
                </p:txBody>
              </p:sp>
            </p:grpSp>
          </p:grpSp>
          <p:sp>
            <p:nvSpPr>
              <p:cNvPr id="189" name="橢圓 188"/>
              <p:cNvSpPr/>
              <p:nvPr/>
            </p:nvSpPr>
            <p:spPr>
              <a:xfrm>
                <a:off x="5887142" y="2984837"/>
                <a:ext cx="388620" cy="388620"/>
              </a:xfrm>
              <a:prstGeom prst="ellipse">
                <a:avLst/>
              </a:prstGeom>
              <a:solidFill>
                <a:srgbClr val="FFFFFF"/>
              </a:solidFill>
              <a:ln w="1905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tIns="21600" rIns="9000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190" name="橢圓 189"/>
              <p:cNvSpPr/>
              <p:nvPr/>
            </p:nvSpPr>
            <p:spPr>
              <a:xfrm>
                <a:off x="5769974" y="2259758"/>
                <a:ext cx="451760" cy="451760"/>
              </a:xfrm>
              <a:prstGeom prst="ellipse">
                <a:avLst/>
              </a:prstGeom>
              <a:solidFill>
                <a:srgbClr val="FFFFFF"/>
              </a:solidFill>
              <a:ln w="1905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tIns="21600" rIns="9000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191" name="橢圓 190"/>
              <p:cNvSpPr/>
              <p:nvPr/>
            </p:nvSpPr>
            <p:spPr>
              <a:xfrm rot="20532446">
                <a:off x="6514714" y="2051004"/>
                <a:ext cx="451760" cy="451760"/>
              </a:xfrm>
              <a:prstGeom prst="ellipse">
                <a:avLst/>
              </a:prstGeom>
              <a:solidFill>
                <a:srgbClr val="FFFFFF"/>
              </a:solidFill>
              <a:ln w="1905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tIns="21600" rIns="9000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grpSp>
            <p:nvGrpSpPr>
              <p:cNvPr id="192" name="群組 191"/>
              <p:cNvGrpSpPr/>
              <p:nvPr/>
            </p:nvGrpSpPr>
            <p:grpSpPr>
              <a:xfrm>
                <a:off x="3230884" y="2570709"/>
                <a:ext cx="229033" cy="229033"/>
                <a:chOff x="702703" y="2598299"/>
                <a:chExt cx="388620" cy="388620"/>
              </a:xfrm>
            </p:grpSpPr>
            <p:sp>
              <p:nvSpPr>
                <p:cNvPr id="230" name="橢圓 229"/>
                <p:cNvSpPr/>
                <p:nvPr/>
              </p:nvSpPr>
              <p:spPr>
                <a:xfrm>
                  <a:off x="702703" y="2598299"/>
                  <a:ext cx="388620" cy="388620"/>
                </a:xfrm>
                <a:prstGeom prst="ellipse">
                  <a:avLst/>
                </a:prstGeom>
                <a:solidFill>
                  <a:srgbClr val="212121"/>
                </a:solidFill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endParaRPr>
                </a:p>
              </p:txBody>
            </p:sp>
            <p:grpSp>
              <p:nvGrpSpPr>
                <p:cNvPr id="231" name="群組 230"/>
                <p:cNvGrpSpPr/>
                <p:nvPr/>
              </p:nvGrpSpPr>
              <p:grpSpPr>
                <a:xfrm>
                  <a:off x="771525" y="2667164"/>
                  <a:ext cx="259557" cy="230983"/>
                  <a:chOff x="771525" y="2667164"/>
                  <a:chExt cx="259557" cy="230983"/>
                </a:xfrm>
              </p:grpSpPr>
              <p:sp>
                <p:nvSpPr>
                  <p:cNvPr id="232" name="矩形 231"/>
                  <p:cNvSpPr/>
                  <p:nvPr/>
                </p:nvSpPr>
                <p:spPr>
                  <a:xfrm>
                    <a:off x="771525" y="2738603"/>
                    <a:ext cx="259557" cy="159544"/>
                  </a:xfrm>
                  <a:prstGeom prst="rect">
                    <a:avLst/>
                  </a:prstGeom>
                  <a:solidFill>
                    <a:srgbClr val="FFFFFF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TW" altLang="en-US" sz="14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rgbClr val="212121"/>
                      </a:solidFill>
                      <a:effectLst/>
                      <a:uLnTx/>
                      <a:uFillTx/>
                      <a:latin typeface="Arial"/>
                      <a:ea typeface="新細明體" panose="02020500000000000000" pitchFamily="18" charset="-120"/>
                      <a:cs typeface="+mn-cs"/>
                      <a:sym typeface="Arial"/>
                    </a:endParaRPr>
                  </a:p>
                </p:txBody>
              </p:sp>
              <p:sp>
                <p:nvSpPr>
                  <p:cNvPr id="233" name="橢圓 232"/>
                  <p:cNvSpPr/>
                  <p:nvPr/>
                </p:nvSpPr>
                <p:spPr>
                  <a:xfrm>
                    <a:off x="823937" y="2667164"/>
                    <a:ext cx="142879" cy="142878"/>
                  </a:xfrm>
                  <a:prstGeom prst="ellipse">
                    <a:avLst/>
                  </a:prstGeom>
                  <a:noFill/>
                  <a:ln w="9525" cap="flat" cmpd="sng" algn="ctr">
                    <a:solidFill>
                      <a:srgbClr val="FFFFFF"/>
                    </a:solidFill>
                    <a:prstDash val="solid"/>
                  </a:ln>
                  <a:effectLst/>
                </p:spPr>
                <p:txBody>
                  <a:bodyPr tIns="21600" rIns="90000"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TW" altLang="en-US" sz="18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新細明體" panose="02020500000000000000" pitchFamily="18" charset="-120"/>
                      <a:cs typeface="+mn-cs"/>
                      <a:sym typeface="Arial"/>
                    </a:endParaRPr>
                  </a:p>
                </p:txBody>
              </p:sp>
            </p:grpSp>
          </p:grpSp>
          <p:sp>
            <p:nvSpPr>
              <p:cNvPr id="193" name="橢圓 192"/>
              <p:cNvSpPr/>
              <p:nvPr/>
            </p:nvSpPr>
            <p:spPr>
              <a:xfrm rot="563002">
                <a:off x="3276031" y="1983235"/>
                <a:ext cx="388620" cy="388620"/>
              </a:xfrm>
              <a:prstGeom prst="ellipse">
                <a:avLst/>
              </a:prstGeom>
              <a:solidFill>
                <a:srgbClr val="FFFFFF"/>
              </a:solidFill>
              <a:ln w="1905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tIns="21600" rIns="9000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194" name="橢圓 193"/>
              <p:cNvSpPr/>
              <p:nvPr/>
            </p:nvSpPr>
            <p:spPr>
              <a:xfrm rot="876651">
                <a:off x="3954687" y="1626662"/>
                <a:ext cx="451760" cy="451760"/>
              </a:xfrm>
              <a:prstGeom prst="ellipse">
                <a:avLst/>
              </a:prstGeom>
              <a:solidFill>
                <a:srgbClr val="FFFFFF"/>
              </a:solidFill>
              <a:ln w="1905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tIns="21600" rIns="9000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195" name="橢圓 194"/>
              <p:cNvSpPr/>
              <p:nvPr/>
            </p:nvSpPr>
            <p:spPr>
              <a:xfrm>
                <a:off x="3353021" y="4055722"/>
                <a:ext cx="451760" cy="451760"/>
              </a:xfrm>
              <a:prstGeom prst="ellipse">
                <a:avLst/>
              </a:prstGeom>
              <a:solidFill>
                <a:srgbClr val="FFFFFF"/>
              </a:solidFill>
              <a:ln w="1905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tIns="21600" rIns="9000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196" name="橢圓 195"/>
              <p:cNvSpPr/>
              <p:nvPr/>
            </p:nvSpPr>
            <p:spPr>
              <a:xfrm rot="1701064">
                <a:off x="2610849" y="3868435"/>
                <a:ext cx="451760" cy="451760"/>
              </a:xfrm>
              <a:prstGeom prst="ellipse">
                <a:avLst/>
              </a:prstGeom>
              <a:solidFill>
                <a:srgbClr val="FFFFFF"/>
              </a:solidFill>
              <a:ln w="1905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tIns="21600" rIns="9000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197" name="橢圓 196"/>
              <p:cNvSpPr/>
              <p:nvPr/>
            </p:nvSpPr>
            <p:spPr>
              <a:xfrm rot="1502326">
                <a:off x="2207324" y="2978158"/>
                <a:ext cx="451760" cy="451760"/>
              </a:xfrm>
              <a:prstGeom prst="ellipse">
                <a:avLst/>
              </a:prstGeom>
              <a:solidFill>
                <a:srgbClr val="FFFFFF"/>
              </a:solidFill>
              <a:ln w="1905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tIns="21600" rIns="9000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198" name="橢圓 197"/>
              <p:cNvSpPr/>
              <p:nvPr/>
            </p:nvSpPr>
            <p:spPr>
              <a:xfrm rot="1302845">
                <a:off x="1979381" y="3635785"/>
                <a:ext cx="388620" cy="388620"/>
              </a:xfrm>
              <a:prstGeom prst="ellipse">
                <a:avLst/>
              </a:prstGeom>
              <a:solidFill>
                <a:srgbClr val="FFFFFF"/>
              </a:solidFill>
              <a:ln w="1905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tIns="21600" rIns="9000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199" name="橢圓 198"/>
              <p:cNvSpPr/>
              <p:nvPr/>
            </p:nvSpPr>
            <p:spPr>
              <a:xfrm>
                <a:off x="3403448" y="1996205"/>
                <a:ext cx="135727" cy="135727"/>
              </a:xfrm>
              <a:prstGeom prst="ellipse">
                <a:avLst/>
              </a:prstGeom>
              <a:solidFill>
                <a:srgbClr val="212121"/>
              </a:solidFill>
              <a:ln w="1905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tIns="21600" rIns="9000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0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rPr>
                  <a:t>t</a:t>
                </a:r>
                <a:endParaRPr kumimoji="0" lang="zh-TW" alt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200" name="橢圓 199"/>
              <p:cNvSpPr/>
              <p:nvPr/>
            </p:nvSpPr>
            <p:spPr>
              <a:xfrm>
                <a:off x="4112703" y="1639632"/>
                <a:ext cx="135727" cy="135727"/>
              </a:xfrm>
              <a:prstGeom prst="ellipse">
                <a:avLst/>
              </a:prstGeom>
              <a:solidFill>
                <a:srgbClr val="212121"/>
              </a:solidFill>
              <a:ln w="1905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tIns="21600" rIns="9000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0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rPr>
                  <a:t>k</a:t>
                </a:r>
                <a:endParaRPr kumimoji="0" lang="zh-TW" alt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cxnSp>
            <p:nvCxnSpPr>
              <p:cNvPr id="201" name="直線單箭頭接點 200"/>
              <p:cNvCxnSpPr>
                <a:stCxn id="200" idx="5"/>
                <a:endCxn id="234" idx="1"/>
              </p:cNvCxnSpPr>
              <p:nvPr/>
            </p:nvCxnSpPr>
            <p:spPr>
              <a:xfrm>
                <a:off x="4228553" y="1755482"/>
                <a:ext cx="1308848" cy="1742351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212121"/>
                </a:solidFill>
                <a:prstDash val="sysDot"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02" name="直線單箭頭接點 201"/>
              <p:cNvCxnSpPr>
                <a:stCxn id="203" idx="6"/>
                <a:endCxn id="234" idx="2"/>
              </p:cNvCxnSpPr>
              <p:nvPr/>
            </p:nvCxnSpPr>
            <p:spPr>
              <a:xfrm>
                <a:off x="2503728" y="3058992"/>
                <a:ext cx="3000132" cy="519817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212121"/>
                </a:solidFill>
                <a:prstDash val="sysDot"/>
                <a:headEnd type="none" w="med" len="med"/>
                <a:tailEnd type="arrow" w="med" len="med"/>
              </a:ln>
              <a:effectLst/>
            </p:spPr>
          </p:cxnSp>
          <p:sp>
            <p:nvSpPr>
              <p:cNvPr id="203" name="橢圓 202"/>
              <p:cNvSpPr/>
              <p:nvPr/>
            </p:nvSpPr>
            <p:spPr>
              <a:xfrm>
                <a:off x="2368001" y="2991128"/>
                <a:ext cx="135727" cy="135727"/>
              </a:xfrm>
              <a:prstGeom prst="ellipse">
                <a:avLst/>
              </a:prstGeom>
              <a:solidFill>
                <a:srgbClr val="212121"/>
              </a:solidFill>
              <a:ln w="1905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tIns="21600" rIns="9000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0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rPr>
                  <a:t>k</a:t>
                </a:r>
                <a:endParaRPr kumimoji="0" lang="zh-TW" alt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cxnSp>
            <p:nvCxnSpPr>
              <p:cNvPr id="204" name="直線單箭頭接點 203"/>
              <p:cNvCxnSpPr>
                <a:stCxn id="194" idx="3"/>
                <a:endCxn id="193" idx="7"/>
              </p:cNvCxnSpPr>
              <p:nvPr/>
            </p:nvCxnSpPr>
            <p:spPr>
              <a:xfrm flipH="1">
                <a:off x="3628302" y="1966808"/>
                <a:ext cx="357419" cy="97579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212121"/>
                </a:solidFill>
                <a:prstDash val="solid"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05" name="直線單箭頭接點 204"/>
              <p:cNvCxnSpPr>
                <a:stCxn id="185" idx="1"/>
                <a:endCxn id="194" idx="6"/>
              </p:cNvCxnSpPr>
              <p:nvPr/>
            </p:nvCxnSpPr>
            <p:spPr>
              <a:xfrm flipH="1" flipV="1">
                <a:off x="4399142" y="1909521"/>
                <a:ext cx="425444" cy="305176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212121"/>
                </a:solidFill>
                <a:prstDash val="solid"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06" name="直線單箭頭接點 205"/>
              <p:cNvCxnSpPr>
                <a:stCxn id="184" idx="6"/>
                <a:endCxn id="185" idx="3"/>
              </p:cNvCxnSpPr>
              <p:nvPr/>
            </p:nvCxnSpPr>
            <p:spPr>
              <a:xfrm flipV="1">
                <a:off x="4435918" y="2638274"/>
                <a:ext cx="388668" cy="206854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212121"/>
                </a:solidFill>
                <a:prstDash val="solid"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07" name="直線單箭頭接點 206"/>
              <p:cNvCxnSpPr>
                <a:stCxn id="183" idx="6"/>
                <a:endCxn id="184" idx="2"/>
              </p:cNvCxnSpPr>
              <p:nvPr/>
            </p:nvCxnSpPr>
            <p:spPr>
              <a:xfrm flipV="1">
                <a:off x="3463213" y="2989366"/>
                <a:ext cx="544589" cy="144078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212121"/>
                </a:solidFill>
                <a:prstDash val="solid"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08" name="直線單箭頭接點 207"/>
              <p:cNvCxnSpPr>
                <a:stCxn id="183" idx="4"/>
                <a:endCxn id="186" idx="2"/>
              </p:cNvCxnSpPr>
              <p:nvPr/>
            </p:nvCxnSpPr>
            <p:spPr>
              <a:xfrm>
                <a:off x="3537394" y="3550473"/>
                <a:ext cx="461062" cy="256254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212121"/>
                </a:solidFill>
                <a:prstDash val="solid"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09" name="直線單箭頭接點 208"/>
              <p:cNvCxnSpPr>
                <a:stCxn id="186" idx="6"/>
                <a:endCxn id="187" idx="2"/>
              </p:cNvCxnSpPr>
              <p:nvPr/>
            </p:nvCxnSpPr>
            <p:spPr>
              <a:xfrm>
                <a:off x="4382124" y="3868567"/>
                <a:ext cx="500137" cy="32971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212121"/>
                </a:solidFill>
                <a:prstDash val="solid"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10" name="直線單箭頭接點 209"/>
              <p:cNvCxnSpPr>
                <a:stCxn id="187" idx="7"/>
                <a:endCxn id="234" idx="3"/>
              </p:cNvCxnSpPr>
              <p:nvPr/>
            </p:nvCxnSpPr>
            <p:spPr>
              <a:xfrm flipV="1">
                <a:off x="5236739" y="3659784"/>
                <a:ext cx="300662" cy="184716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212121"/>
                </a:solidFill>
                <a:prstDash val="solid"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11" name="直線單箭頭接點 210"/>
              <p:cNvCxnSpPr>
                <a:stCxn id="234" idx="7"/>
                <a:endCxn id="189" idx="3"/>
              </p:cNvCxnSpPr>
              <p:nvPr/>
            </p:nvCxnSpPr>
            <p:spPr>
              <a:xfrm flipV="1">
                <a:off x="5699352" y="3316545"/>
                <a:ext cx="244702" cy="181288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212121"/>
                </a:solidFill>
                <a:prstDash val="solid"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12" name="直線單箭頭接點 211"/>
              <p:cNvCxnSpPr>
                <a:stCxn id="189" idx="0"/>
                <a:endCxn id="190" idx="4"/>
              </p:cNvCxnSpPr>
              <p:nvPr/>
            </p:nvCxnSpPr>
            <p:spPr>
              <a:xfrm flipH="1" flipV="1">
                <a:off x="5995854" y="2711518"/>
                <a:ext cx="85598" cy="273319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212121"/>
                </a:solidFill>
                <a:prstDash val="solid"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13" name="直線單箭頭接點 212"/>
              <p:cNvCxnSpPr>
                <a:stCxn id="190" idx="6"/>
                <a:endCxn id="191" idx="2"/>
              </p:cNvCxnSpPr>
              <p:nvPr/>
            </p:nvCxnSpPr>
            <p:spPr>
              <a:xfrm flipV="1">
                <a:off x="6221734" y="2345907"/>
                <a:ext cx="303784" cy="139731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212121"/>
                </a:solidFill>
                <a:prstDash val="solid"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14" name="直線單箭頭接點 213"/>
              <p:cNvCxnSpPr>
                <a:stCxn id="183" idx="2"/>
                <a:endCxn id="196" idx="0"/>
              </p:cNvCxnSpPr>
              <p:nvPr/>
            </p:nvCxnSpPr>
            <p:spPr>
              <a:xfrm flipH="1">
                <a:off x="2943993" y="3624655"/>
                <a:ext cx="176372" cy="270873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212121"/>
                </a:solidFill>
                <a:prstDash val="solid"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15" name="直線單箭頭接點 214"/>
              <p:cNvCxnSpPr>
                <a:stCxn id="195" idx="0"/>
                <a:endCxn id="183" idx="3"/>
              </p:cNvCxnSpPr>
              <p:nvPr/>
            </p:nvCxnSpPr>
            <p:spPr>
              <a:xfrm flipH="1" flipV="1">
                <a:off x="3344243" y="3673935"/>
                <a:ext cx="234658" cy="381787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212121"/>
                </a:solidFill>
                <a:prstDash val="solid"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16" name="直線單箭頭接點 215"/>
              <p:cNvCxnSpPr>
                <a:stCxn id="196" idx="2"/>
                <a:endCxn id="198" idx="6"/>
              </p:cNvCxnSpPr>
              <p:nvPr/>
            </p:nvCxnSpPr>
            <p:spPr>
              <a:xfrm flipH="1" flipV="1">
                <a:off x="2354213" y="3901985"/>
                <a:ext cx="283729" cy="85066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212121"/>
                </a:solidFill>
                <a:prstDash val="solid"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17" name="直線單箭頭接點 216"/>
              <p:cNvCxnSpPr>
                <a:stCxn id="198" idx="0"/>
                <a:endCxn id="197" idx="4"/>
              </p:cNvCxnSpPr>
              <p:nvPr/>
            </p:nvCxnSpPr>
            <p:spPr>
              <a:xfrm flipV="1">
                <a:off x="2245581" y="3408690"/>
                <a:ext cx="92023" cy="240883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212121"/>
                </a:solidFill>
                <a:prstDash val="solid"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18" name="直線單箭頭接點 217"/>
              <p:cNvCxnSpPr>
                <a:stCxn id="193" idx="4"/>
                <a:endCxn id="230" idx="0"/>
              </p:cNvCxnSpPr>
              <p:nvPr/>
            </p:nvCxnSpPr>
            <p:spPr>
              <a:xfrm flipH="1">
                <a:off x="3345401" y="2369255"/>
                <a:ext cx="93260" cy="201454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212121"/>
                </a:solidFill>
                <a:prstDash val="solid"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19" name="直線單箭頭接點 218"/>
              <p:cNvCxnSpPr>
                <a:stCxn id="230" idx="4"/>
                <a:endCxn id="183" idx="7"/>
              </p:cNvCxnSpPr>
              <p:nvPr/>
            </p:nvCxnSpPr>
            <p:spPr>
              <a:xfrm flipH="1">
                <a:off x="3239334" y="2799742"/>
                <a:ext cx="106067" cy="284422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212121"/>
                </a:solidFill>
                <a:prstDash val="solid"/>
                <a:headEnd type="none" w="med" len="med"/>
                <a:tailEnd type="arrow" w="med" len="med"/>
              </a:ln>
              <a:effectLst/>
            </p:spPr>
          </p:cxnSp>
          <p:sp>
            <p:nvSpPr>
              <p:cNvPr id="220" name="橢圓 219"/>
              <p:cNvSpPr/>
              <p:nvPr/>
            </p:nvSpPr>
            <p:spPr>
              <a:xfrm>
                <a:off x="6672730" y="2062109"/>
                <a:ext cx="135727" cy="135727"/>
              </a:xfrm>
              <a:prstGeom prst="ellipse">
                <a:avLst/>
              </a:prstGeom>
              <a:solidFill>
                <a:srgbClr val="212121"/>
              </a:solidFill>
              <a:ln w="1905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tIns="21600" rIns="9000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0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rPr>
                  <a:t>g</a:t>
                </a:r>
                <a:endParaRPr kumimoji="0" lang="zh-TW" alt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221" name="橢圓 220"/>
              <p:cNvSpPr/>
              <p:nvPr/>
            </p:nvSpPr>
            <p:spPr>
              <a:xfrm>
                <a:off x="5927990" y="2280897"/>
                <a:ext cx="135727" cy="135727"/>
              </a:xfrm>
              <a:prstGeom prst="ellipse">
                <a:avLst/>
              </a:prstGeom>
              <a:solidFill>
                <a:srgbClr val="212121"/>
              </a:solidFill>
              <a:ln w="1905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tIns="21600" rIns="9000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0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rPr>
                  <a:t>t</a:t>
                </a:r>
                <a:endParaRPr kumimoji="0" lang="zh-TW" alt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222" name="橢圓 221"/>
              <p:cNvSpPr/>
              <p:nvPr/>
            </p:nvSpPr>
            <p:spPr>
              <a:xfrm>
                <a:off x="3513822" y="4065562"/>
                <a:ext cx="135727" cy="135727"/>
              </a:xfrm>
              <a:prstGeom prst="ellipse">
                <a:avLst/>
              </a:prstGeom>
              <a:solidFill>
                <a:srgbClr val="212121"/>
              </a:solidFill>
              <a:ln w="1905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tIns="21600" rIns="9000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0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rPr>
                  <a:t>e</a:t>
                </a:r>
                <a:endParaRPr kumimoji="0" lang="zh-TW" alt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cxnSp>
            <p:nvCxnSpPr>
              <p:cNvPr id="223" name="直線單箭頭接點 222"/>
              <p:cNvCxnSpPr>
                <a:stCxn id="197" idx="6"/>
              </p:cNvCxnSpPr>
              <p:nvPr/>
            </p:nvCxnSpPr>
            <p:spPr>
              <a:xfrm>
                <a:off x="2637856" y="3299638"/>
                <a:ext cx="318069" cy="56337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212121"/>
                </a:solidFill>
                <a:prstDash val="solid"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24" name="直線單箭頭接點 223"/>
              <p:cNvCxnSpPr/>
              <p:nvPr/>
            </p:nvCxnSpPr>
            <p:spPr>
              <a:xfrm flipH="1">
                <a:off x="2949876" y="3307702"/>
                <a:ext cx="15107" cy="93863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212121"/>
                </a:solidFill>
                <a:prstDash val="solid"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25" name="直線單箭頭接點 224"/>
              <p:cNvCxnSpPr>
                <a:stCxn id="221" idx="2"/>
              </p:cNvCxnSpPr>
              <p:nvPr/>
            </p:nvCxnSpPr>
            <p:spPr>
              <a:xfrm flipH="1">
                <a:off x="5360194" y="2348761"/>
                <a:ext cx="567796" cy="46777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212121"/>
                </a:solidFill>
                <a:prstDash val="solid"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26" name="直線單箭頭接點 225"/>
              <p:cNvCxnSpPr/>
              <p:nvPr/>
            </p:nvCxnSpPr>
            <p:spPr>
              <a:xfrm>
                <a:off x="5361174" y="2353687"/>
                <a:ext cx="4389" cy="94151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212121"/>
                </a:solidFill>
                <a:prstDash val="solid"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27" name="直線單箭頭接點 226"/>
              <p:cNvCxnSpPr>
                <a:stCxn id="199" idx="5"/>
              </p:cNvCxnSpPr>
              <p:nvPr/>
            </p:nvCxnSpPr>
            <p:spPr>
              <a:xfrm>
                <a:off x="3519298" y="2112055"/>
                <a:ext cx="248627" cy="161153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212121"/>
                </a:solidFill>
                <a:prstDash val="sysDot"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28" name="直線單箭頭接點 227"/>
              <p:cNvCxnSpPr/>
              <p:nvPr/>
            </p:nvCxnSpPr>
            <p:spPr>
              <a:xfrm flipH="1">
                <a:off x="3700842" y="2273300"/>
                <a:ext cx="74657" cy="416915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212121"/>
                </a:solidFill>
                <a:prstDash val="sysDot"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29" name="直線單箭頭接點 228"/>
              <p:cNvCxnSpPr>
                <a:endCxn id="230" idx="6"/>
              </p:cNvCxnSpPr>
              <p:nvPr/>
            </p:nvCxnSpPr>
            <p:spPr>
              <a:xfrm flipH="1">
                <a:off x="3459917" y="2681983"/>
                <a:ext cx="220751" cy="3243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212121"/>
                </a:solidFill>
                <a:prstDash val="sysDot"/>
                <a:headEnd type="none" w="med" len="med"/>
                <a:tailEnd type="arrow" w="med" len="med"/>
              </a:ln>
              <a:effectLst/>
            </p:spPr>
          </p:cxnSp>
        </p:grpSp>
      </p:grpSp>
    </p:spTree>
    <p:extLst>
      <p:ext uri="{BB962C8B-B14F-4D97-AF65-F5344CB8AC3E}">
        <p14:creationId xmlns:p14="http://schemas.microsoft.com/office/powerpoint/2010/main" val="3944039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Mission Graph Convert into Space Graph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The steps in the generation progress investigated in this paper in detail:</a:t>
            </a:r>
          </a:p>
          <a:p>
            <a:pPr marL="36900" indent="0">
              <a:buNone/>
            </a:pPr>
            <a:endParaRPr lang="en-US" altLang="zh-TW" dirty="0" smtClean="0"/>
          </a:p>
          <a:p>
            <a:pPr marL="36900" indent="0">
              <a:buNone/>
            </a:pPr>
            <a:endParaRPr lang="en-US" altLang="zh-TW" dirty="0"/>
          </a:p>
          <a:p>
            <a:pPr marL="36900" indent="0">
              <a:buNone/>
            </a:pPr>
            <a:endParaRPr lang="en-US" altLang="zh-TW" dirty="0" smtClean="0"/>
          </a:p>
          <a:p>
            <a:pPr marL="36900" indent="0">
              <a:buNone/>
            </a:pPr>
            <a:endParaRPr lang="en-US" altLang="zh-TW" dirty="0" smtClean="0"/>
          </a:p>
          <a:p>
            <a:r>
              <a:rPr lang="en-US" altLang="zh-TW" dirty="0" smtClean="0"/>
              <a:t>An </a:t>
            </a:r>
            <a:r>
              <a:rPr lang="en-US" altLang="zh-TW" dirty="0"/>
              <a:t>alternative method, does not go into detail:</a:t>
            </a:r>
          </a:p>
          <a:p>
            <a:endParaRPr lang="en-US" altLang="zh-TW" dirty="0" smtClean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Related </a:t>
            </a:r>
            <a:r>
              <a:rPr lang="en-US" altLang="zh-TW" dirty="0" smtClean="0"/>
              <a:t>Works</a:t>
            </a:r>
            <a:r>
              <a:rPr lang="en-US" altLang="zh-TW" dirty="0"/>
              <a:t> &gt; Mission / Space framework &gt; 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>Mission </a:t>
            </a:r>
            <a:r>
              <a:rPr lang="en-US" altLang="zh-TW" dirty="0"/>
              <a:t>Graph Convert into Space Graph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11</a:t>
            </a:fld>
            <a:endParaRPr lang="en-US" dirty="0"/>
          </a:p>
        </p:txBody>
      </p:sp>
      <p:grpSp>
        <p:nvGrpSpPr>
          <p:cNvPr id="19" name="群組 18"/>
          <p:cNvGrpSpPr/>
          <p:nvPr/>
        </p:nvGrpSpPr>
        <p:grpSpPr>
          <a:xfrm>
            <a:off x="2543653" y="2210624"/>
            <a:ext cx="7094044" cy="833163"/>
            <a:chOff x="966696" y="2170376"/>
            <a:chExt cx="7094044" cy="948495"/>
          </a:xfrm>
        </p:grpSpPr>
        <p:sp>
          <p:nvSpPr>
            <p:cNvPr id="21" name="圓角矩形 20"/>
            <p:cNvSpPr/>
            <p:nvPr/>
          </p:nvSpPr>
          <p:spPr>
            <a:xfrm>
              <a:off x="1917370" y="2234837"/>
              <a:ext cx="1318946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EEEEEE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rPr>
                <a:t>Mission</a:t>
              </a: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EEEEEE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22" name="圓角矩形 21"/>
            <p:cNvSpPr/>
            <p:nvPr/>
          </p:nvSpPr>
          <p:spPr>
            <a:xfrm>
              <a:off x="4329582" y="2234837"/>
              <a:ext cx="1318946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EEEEEE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rPr>
                <a:t>Space</a:t>
              </a: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EEEEEE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23" name="向右箭號 22"/>
            <p:cNvSpPr/>
            <p:nvPr/>
          </p:nvSpPr>
          <p:spPr>
            <a:xfrm>
              <a:off x="3121956" y="2179722"/>
              <a:ext cx="1302661" cy="815926"/>
            </a:xfrm>
            <a:prstGeom prst="rightArrow">
              <a:avLst/>
            </a:prstGeom>
            <a:solidFill>
              <a:srgbClr val="212121"/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rPr>
                <a:t>Map</a:t>
              </a:r>
              <a:endParaRPr kumimoji="0" lang="zh-TW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grpSp>
          <p:nvGrpSpPr>
            <p:cNvPr id="24" name="群組 23"/>
            <p:cNvGrpSpPr/>
            <p:nvPr/>
          </p:nvGrpSpPr>
          <p:grpSpPr>
            <a:xfrm>
              <a:off x="966696" y="2170376"/>
              <a:ext cx="983244" cy="948495"/>
              <a:chOff x="1348192" y="2702154"/>
              <a:chExt cx="983244" cy="948495"/>
            </a:xfrm>
          </p:grpSpPr>
          <p:sp>
            <p:nvSpPr>
              <p:cNvPr id="27" name="向右箭號 11"/>
              <p:cNvSpPr/>
              <p:nvPr/>
            </p:nvSpPr>
            <p:spPr>
              <a:xfrm>
                <a:off x="1348192" y="2702154"/>
                <a:ext cx="983244" cy="948495"/>
              </a:xfrm>
              <a:custGeom>
                <a:avLst/>
                <a:gdLst>
                  <a:gd name="connsiteX0" fmla="*/ 0 w 1012767"/>
                  <a:gd name="connsiteY0" fmla="*/ 203982 h 815926"/>
                  <a:gd name="connsiteX1" fmla="*/ 604804 w 1012767"/>
                  <a:gd name="connsiteY1" fmla="*/ 203982 h 815926"/>
                  <a:gd name="connsiteX2" fmla="*/ 604804 w 1012767"/>
                  <a:gd name="connsiteY2" fmla="*/ 0 h 815926"/>
                  <a:gd name="connsiteX3" fmla="*/ 1012767 w 1012767"/>
                  <a:gd name="connsiteY3" fmla="*/ 407963 h 815926"/>
                  <a:gd name="connsiteX4" fmla="*/ 604804 w 1012767"/>
                  <a:gd name="connsiteY4" fmla="*/ 815926 h 815926"/>
                  <a:gd name="connsiteX5" fmla="*/ 604804 w 1012767"/>
                  <a:gd name="connsiteY5" fmla="*/ 611945 h 815926"/>
                  <a:gd name="connsiteX6" fmla="*/ 0 w 1012767"/>
                  <a:gd name="connsiteY6" fmla="*/ 611945 h 815926"/>
                  <a:gd name="connsiteX7" fmla="*/ 0 w 1012767"/>
                  <a:gd name="connsiteY7" fmla="*/ 203982 h 815926"/>
                  <a:gd name="connsiteX0" fmla="*/ 82550 w 1012767"/>
                  <a:gd name="connsiteY0" fmla="*/ 280182 h 815926"/>
                  <a:gd name="connsiteX1" fmla="*/ 604804 w 1012767"/>
                  <a:gd name="connsiteY1" fmla="*/ 203982 h 815926"/>
                  <a:gd name="connsiteX2" fmla="*/ 604804 w 1012767"/>
                  <a:gd name="connsiteY2" fmla="*/ 0 h 815926"/>
                  <a:gd name="connsiteX3" fmla="*/ 1012767 w 1012767"/>
                  <a:gd name="connsiteY3" fmla="*/ 407963 h 815926"/>
                  <a:gd name="connsiteX4" fmla="*/ 604804 w 1012767"/>
                  <a:gd name="connsiteY4" fmla="*/ 815926 h 815926"/>
                  <a:gd name="connsiteX5" fmla="*/ 604804 w 1012767"/>
                  <a:gd name="connsiteY5" fmla="*/ 611945 h 815926"/>
                  <a:gd name="connsiteX6" fmla="*/ 0 w 1012767"/>
                  <a:gd name="connsiteY6" fmla="*/ 611945 h 815926"/>
                  <a:gd name="connsiteX7" fmla="*/ 82550 w 1012767"/>
                  <a:gd name="connsiteY7" fmla="*/ 280182 h 815926"/>
                  <a:gd name="connsiteX0" fmla="*/ 279400 w 1209617"/>
                  <a:gd name="connsiteY0" fmla="*/ 280182 h 986595"/>
                  <a:gd name="connsiteX1" fmla="*/ 801654 w 1209617"/>
                  <a:gd name="connsiteY1" fmla="*/ 203982 h 986595"/>
                  <a:gd name="connsiteX2" fmla="*/ 801654 w 1209617"/>
                  <a:gd name="connsiteY2" fmla="*/ 0 h 986595"/>
                  <a:gd name="connsiteX3" fmla="*/ 1209617 w 1209617"/>
                  <a:gd name="connsiteY3" fmla="*/ 407963 h 986595"/>
                  <a:gd name="connsiteX4" fmla="*/ 801654 w 1209617"/>
                  <a:gd name="connsiteY4" fmla="*/ 815926 h 986595"/>
                  <a:gd name="connsiteX5" fmla="*/ 801654 w 1209617"/>
                  <a:gd name="connsiteY5" fmla="*/ 611945 h 986595"/>
                  <a:gd name="connsiteX6" fmla="*/ 0 w 1209617"/>
                  <a:gd name="connsiteY6" fmla="*/ 986595 h 986595"/>
                  <a:gd name="connsiteX7" fmla="*/ 279400 w 1209617"/>
                  <a:gd name="connsiteY7" fmla="*/ 280182 h 986595"/>
                  <a:gd name="connsiteX0" fmla="*/ 279400 w 1209617"/>
                  <a:gd name="connsiteY0" fmla="*/ 280182 h 986595"/>
                  <a:gd name="connsiteX1" fmla="*/ 801654 w 1209617"/>
                  <a:gd name="connsiteY1" fmla="*/ 203982 h 986595"/>
                  <a:gd name="connsiteX2" fmla="*/ 801654 w 1209617"/>
                  <a:gd name="connsiteY2" fmla="*/ 0 h 986595"/>
                  <a:gd name="connsiteX3" fmla="*/ 1209617 w 1209617"/>
                  <a:gd name="connsiteY3" fmla="*/ 407963 h 986595"/>
                  <a:gd name="connsiteX4" fmla="*/ 801654 w 1209617"/>
                  <a:gd name="connsiteY4" fmla="*/ 815926 h 986595"/>
                  <a:gd name="connsiteX5" fmla="*/ 801654 w 1209617"/>
                  <a:gd name="connsiteY5" fmla="*/ 611945 h 986595"/>
                  <a:gd name="connsiteX6" fmla="*/ 0 w 1209617"/>
                  <a:gd name="connsiteY6" fmla="*/ 986595 h 986595"/>
                  <a:gd name="connsiteX7" fmla="*/ 279400 w 1209617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330827 w 1210244"/>
                  <a:gd name="connsiteY0" fmla="*/ 311932 h 986595"/>
                  <a:gd name="connsiteX1" fmla="*/ 802281 w 1210244"/>
                  <a:gd name="connsiteY1" fmla="*/ 203982 h 986595"/>
                  <a:gd name="connsiteX2" fmla="*/ 802281 w 1210244"/>
                  <a:gd name="connsiteY2" fmla="*/ 0 h 986595"/>
                  <a:gd name="connsiteX3" fmla="*/ 1210244 w 1210244"/>
                  <a:gd name="connsiteY3" fmla="*/ 407963 h 986595"/>
                  <a:gd name="connsiteX4" fmla="*/ 802281 w 1210244"/>
                  <a:gd name="connsiteY4" fmla="*/ 815926 h 986595"/>
                  <a:gd name="connsiteX5" fmla="*/ 802281 w 1210244"/>
                  <a:gd name="connsiteY5" fmla="*/ 611945 h 986595"/>
                  <a:gd name="connsiteX6" fmla="*/ 627 w 1210244"/>
                  <a:gd name="connsiteY6" fmla="*/ 986595 h 986595"/>
                  <a:gd name="connsiteX7" fmla="*/ 330827 w 1210244"/>
                  <a:gd name="connsiteY7" fmla="*/ 311932 h 986595"/>
                  <a:gd name="connsiteX0" fmla="*/ 330911 w 1210328"/>
                  <a:gd name="connsiteY0" fmla="*/ 311932 h 986595"/>
                  <a:gd name="connsiteX1" fmla="*/ 802365 w 1210328"/>
                  <a:gd name="connsiteY1" fmla="*/ 203982 h 986595"/>
                  <a:gd name="connsiteX2" fmla="*/ 802365 w 1210328"/>
                  <a:gd name="connsiteY2" fmla="*/ 0 h 986595"/>
                  <a:gd name="connsiteX3" fmla="*/ 1210328 w 1210328"/>
                  <a:gd name="connsiteY3" fmla="*/ 407963 h 986595"/>
                  <a:gd name="connsiteX4" fmla="*/ 802365 w 1210328"/>
                  <a:gd name="connsiteY4" fmla="*/ 815926 h 986595"/>
                  <a:gd name="connsiteX5" fmla="*/ 802365 w 1210328"/>
                  <a:gd name="connsiteY5" fmla="*/ 611945 h 986595"/>
                  <a:gd name="connsiteX6" fmla="*/ 711 w 1210328"/>
                  <a:gd name="connsiteY6" fmla="*/ 986595 h 986595"/>
                  <a:gd name="connsiteX7" fmla="*/ 330911 w 1210328"/>
                  <a:gd name="connsiteY7" fmla="*/ 311932 h 986595"/>
                  <a:gd name="connsiteX0" fmla="*/ 267678 w 1147095"/>
                  <a:gd name="connsiteY0" fmla="*/ 311932 h 1088195"/>
                  <a:gd name="connsiteX1" fmla="*/ 739132 w 1147095"/>
                  <a:gd name="connsiteY1" fmla="*/ 203982 h 1088195"/>
                  <a:gd name="connsiteX2" fmla="*/ 739132 w 1147095"/>
                  <a:gd name="connsiteY2" fmla="*/ 0 h 1088195"/>
                  <a:gd name="connsiteX3" fmla="*/ 1147095 w 1147095"/>
                  <a:gd name="connsiteY3" fmla="*/ 407963 h 1088195"/>
                  <a:gd name="connsiteX4" fmla="*/ 739132 w 1147095"/>
                  <a:gd name="connsiteY4" fmla="*/ 815926 h 1088195"/>
                  <a:gd name="connsiteX5" fmla="*/ 739132 w 1147095"/>
                  <a:gd name="connsiteY5" fmla="*/ 611945 h 1088195"/>
                  <a:gd name="connsiteX6" fmla="*/ 978 w 1147095"/>
                  <a:gd name="connsiteY6" fmla="*/ 1088195 h 1088195"/>
                  <a:gd name="connsiteX7" fmla="*/ 267678 w 1147095"/>
                  <a:gd name="connsiteY7" fmla="*/ 311932 h 1088195"/>
                  <a:gd name="connsiteX0" fmla="*/ 267678 w 1147095"/>
                  <a:gd name="connsiteY0" fmla="*/ 311932 h 1088195"/>
                  <a:gd name="connsiteX1" fmla="*/ 739132 w 1147095"/>
                  <a:gd name="connsiteY1" fmla="*/ 203982 h 1088195"/>
                  <a:gd name="connsiteX2" fmla="*/ 739132 w 1147095"/>
                  <a:gd name="connsiteY2" fmla="*/ 0 h 1088195"/>
                  <a:gd name="connsiteX3" fmla="*/ 1147095 w 1147095"/>
                  <a:gd name="connsiteY3" fmla="*/ 407963 h 1088195"/>
                  <a:gd name="connsiteX4" fmla="*/ 739132 w 1147095"/>
                  <a:gd name="connsiteY4" fmla="*/ 815926 h 1088195"/>
                  <a:gd name="connsiteX5" fmla="*/ 739132 w 1147095"/>
                  <a:gd name="connsiteY5" fmla="*/ 611945 h 1088195"/>
                  <a:gd name="connsiteX6" fmla="*/ 978 w 1147095"/>
                  <a:gd name="connsiteY6" fmla="*/ 1088195 h 1088195"/>
                  <a:gd name="connsiteX7" fmla="*/ 267678 w 1147095"/>
                  <a:gd name="connsiteY7" fmla="*/ 311932 h 1088195"/>
                  <a:gd name="connsiteX0" fmla="*/ 236150 w 1147317"/>
                  <a:gd name="connsiteY0" fmla="*/ 280182 h 1088195"/>
                  <a:gd name="connsiteX1" fmla="*/ 739354 w 1147317"/>
                  <a:gd name="connsiteY1" fmla="*/ 203982 h 1088195"/>
                  <a:gd name="connsiteX2" fmla="*/ 739354 w 1147317"/>
                  <a:gd name="connsiteY2" fmla="*/ 0 h 1088195"/>
                  <a:gd name="connsiteX3" fmla="*/ 1147317 w 1147317"/>
                  <a:gd name="connsiteY3" fmla="*/ 407963 h 1088195"/>
                  <a:gd name="connsiteX4" fmla="*/ 739354 w 1147317"/>
                  <a:gd name="connsiteY4" fmla="*/ 815926 h 1088195"/>
                  <a:gd name="connsiteX5" fmla="*/ 739354 w 1147317"/>
                  <a:gd name="connsiteY5" fmla="*/ 611945 h 1088195"/>
                  <a:gd name="connsiteX6" fmla="*/ 1200 w 1147317"/>
                  <a:gd name="connsiteY6" fmla="*/ 1088195 h 1088195"/>
                  <a:gd name="connsiteX7" fmla="*/ 236150 w 1147317"/>
                  <a:gd name="connsiteY7" fmla="*/ 280182 h 10881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138760 w 997539"/>
                  <a:gd name="connsiteY0" fmla="*/ 306375 h 1100895"/>
                  <a:gd name="connsiteX1" fmla="*/ 589576 w 997539"/>
                  <a:gd name="connsiteY1" fmla="*/ 203982 h 1100895"/>
                  <a:gd name="connsiteX2" fmla="*/ 589576 w 997539"/>
                  <a:gd name="connsiteY2" fmla="*/ 0 h 1100895"/>
                  <a:gd name="connsiteX3" fmla="*/ 997539 w 997539"/>
                  <a:gd name="connsiteY3" fmla="*/ 407963 h 1100895"/>
                  <a:gd name="connsiteX4" fmla="*/ 589576 w 997539"/>
                  <a:gd name="connsiteY4" fmla="*/ 815926 h 1100895"/>
                  <a:gd name="connsiteX5" fmla="*/ 589576 w 997539"/>
                  <a:gd name="connsiteY5" fmla="*/ 611945 h 1100895"/>
                  <a:gd name="connsiteX6" fmla="*/ 3822 w 997539"/>
                  <a:gd name="connsiteY6" fmla="*/ 1100895 h 1100895"/>
                  <a:gd name="connsiteX7" fmla="*/ 138760 w 997539"/>
                  <a:gd name="connsiteY7" fmla="*/ 306375 h 1100895"/>
                  <a:gd name="connsiteX0" fmla="*/ 113623 w 1000977"/>
                  <a:gd name="connsiteY0" fmla="*/ 275418 h 1100895"/>
                  <a:gd name="connsiteX1" fmla="*/ 593014 w 1000977"/>
                  <a:gd name="connsiteY1" fmla="*/ 203982 h 1100895"/>
                  <a:gd name="connsiteX2" fmla="*/ 593014 w 1000977"/>
                  <a:gd name="connsiteY2" fmla="*/ 0 h 1100895"/>
                  <a:gd name="connsiteX3" fmla="*/ 1000977 w 1000977"/>
                  <a:gd name="connsiteY3" fmla="*/ 407963 h 1100895"/>
                  <a:gd name="connsiteX4" fmla="*/ 593014 w 1000977"/>
                  <a:gd name="connsiteY4" fmla="*/ 815926 h 1100895"/>
                  <a:gd name="connsiteX5" fmla="*/ 593014 w 1000977"/>
                  <a:gd name="connsiteY5" fmla="*/ 611945 h 1100895"/>
                  <a:gd name="connsiteX6" fmla="*/ 7260 w 1000977"/>
                  <a:gd name="connsiteY6" fmla="*/ 1100895 h 1100895"/>
                  <a:gd name="connsiteX7" fmla="*/ 113623 w 1000977"/>
                  <a:gd name="connsiteY7" fmla="*/ 275418 h 11008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83244" h="948495">
                    <a:moveTo>
                      <a:pt x="95890" y="275418"/>
                    </a:moveTo>
                    <a:cubicBezTo>
                      <a:pt x="227113" y="176993"/>
                      <a:pt x="425009" y="198426"/>
                      <a:pt x="575281" y="203982"/>
                    </a:cubicBezTo>
                    <a:lnTo>
                      <a:pt x="575281" y="0"/>
                    </a:lnTo>
                    <a:lnTo>
                      <a:pt x="983244" y="407963"/>
                    </a:lnTo>
                    <a:lnTo>
                      <a:pt x="575281" y="815926"/>
                    </a:lnTo>
                    <a:lnTo>
                      <a:pt x="575281" y="611945"/>
                    </a:lnTo>
                    <a:cubicBezTo>
                      <a:pt x="467606" y="616972"/>
                      <a:pt x="153557" y="487062"/>
                      <a:pt x="13339" y="948495"/>
                    </a:cubicBezTo>
                    <a:cubicBezTo>
                      <a:pt x="-1478" y="611424"/>
                      <a:pt x="-28993" y="390239"/>
                      <a:pt x="95890" y="275418"/>
                    </a:cubicBezTo>
                    <a:close/>
                  </a:path>
                </a:pathLst>
              </a:custGeom>
              <a:solidFill>
                <a:srgbClr val="212121"/>
              </a:solidFill>
              <a:ln w="19050">
                <a:solidFill>
                  <a:srgbClr val="FFFFFF"/>
                </a:solidFill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28" name="矩形 27"/>
              <p:cNvSpPr/>
              <p:nvPr/>
            </p:nvSpPr>
            <p:spPr>
              <a:xfrm>
                <a:off x="1434470" y="2965575"/>
                <a:ext cx="72167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Create</a:t>
                </a:r>
                <a:endParaRPr kumimoji="0" lang="zh-TW" alt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5" name="圓角矩形 24"/>
            <p:cNvSpPr/>
            <p:nvPr/>
          </p:nvSpPr>
          <p:spPr>
            <a:xfrm>
              <a:off x="6741794" y="2234837"/>
              <a:ext cx="1318946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EEEEEE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rPr>
                <a:t>Level</a:t>
              </a: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EEEEEE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26" name="向右箭號 25"/>
            <p:cNvSpPr/>
            <p:nvPr/>
          </p:nvSpPr>
          <p:spPr>
            <a:xfrm>
              <a:off x="5517883" y="2170376"/>
              <a:ext cx="1302661" cy="815926"/>
            </a:xfrm>
            <a:prstGeom prst="rightArrow">
              <a:avLst/>
            </a:prstGeom>
            <a:solidFill>
              <a:srgbClr val="212121"/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rPr>
                <a:t>Refine</a:t>
              </a:r>
              <a:endParaRPr kumimoji="0" lang="zh-TW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</p:grpSp>
      <p:grpSp>
        <p:nvGrpSpPr>
          <p:cNvPr id="43" name="群組 42"/>
          <p:cNvGrpSpPr/>
          <p:nvPr/>
        </p:nvGrpSpPr>
        <p:grpSpPr>
          <a:xfrm>
            <a:off x="2116408" y="4404762"/>
            <a:ext cx="7948534" cy="835747"/>
            <a:chOff x="519139" y="3441757"/>
            <a:chExt cx="7948534" cy="951437"/>
          </a:xfrm>
        </p:grpSpPr>
        <p:sp>
          <p:nvSpPr>
            <p:cNvPr id="45" name="圓角矩形 44"/>
            <p:cNvSpPr/>
            <p:nvPr/>
          </p:nvSpPr>
          <p:spPr>
            <a:xfrm>
              <a:off x="1469813" y="3509160"/>
              <a:ext cx="1088502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EEEEEE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rPr>
                <a:t>Space</a:t>
              </a: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EEEEEE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46" name="圓角矩形 45"/>
            <p:cNvSpPr/>
            <p:nvPr/>
          </p:nvSpPr>
          <p:spPr>
            <a:xfrm>
              <a:off x="3439599" y="3506218"/>
              <a:ext cx="1088502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EEEEEE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rPr>
                <a:t>Mission</a:t>
              </a: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EEEEEE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47" name="向右箭號 46"/>
            <p:cNvSpPr/>
            <p:nvPr/>
          </p:nvSpPr>
          <p:spPr>
            <a:xfrm>
              <a:off x="2453057" y="3454045"/>
              <a:ext cx="1075062" cy="815926"/>
            </a:xfrm>
            <a:prstGeom prst="rightArrow">
              <a:avLst/>
            </a:prstGeom>
            <a:solidFill>
              <a:srgbClr val="212121"/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rPr>
                <a:t>Distill</a:t>
              </a:r>
              <a:endParaRPr kumimoji="0" lang="zh-TW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grpSp>
          <p:nvGrpSpPr>
            <p:cNvPr id="48" name="群組 47"/>
            <p:cNvGrpSpPr/>
            <p:nvPr/>
          </p:nvGrpSpPr>
          <p:grpSpPr>
            <a:xfrm>
              <a:off x="519139" y="3444699"/>
              <a:ext cx="983244" cy="948495"/>
              <a:chOff x="1348192" y="2702154"/>
              <a:chExt cx="983244" cy="948495"/>
            </a:xfrm>
          </p:grpSpPr>
          <p:sp>
            <p:nvSpPr>
              <p:cNvPr id="53" name="向右箭號 11"/>
              <p:cNvSpPr/>
              <p:nvPr/>
            </p:nvSpPr>
            <p:spPr>
              <a:xfrm>
                <a:off x="1348192" y="2702154"/>
                <a:ext cx="983244" cy="948495"/>
              </a:xfrm>
              <a:custGeom>
                <a:avLst/>
                <a:gdLst>
                  <a:gd name="connsiteX0" fmla="*/ 0 w 1012767"/>
                  <a:gd name="connsiteY0" fmla="*/ 203982 h 815926"/>
                  <a:gd name="connsiteX1" fmla="*/ 604804 w 1012767"/>
                  <a:gd name="connsiteY1" fmla="*/ 203982 h 815926"/>
                  <a:gd name="connsiteX2" fmla="*/ 604804 w 1012767"/>
                  <a:gd name="connsiteY2" fmla="*/ 0 h 815926"/>
                  <a:gd name="connsiteX3" fmla="*/ 1012767 w 1012767"/>
                  <a:gd name="connsiteY3" fmla="*/ 407963 h 815926"/>
                  <a:gd name="connsiteX4" fmla="*/ 604804 w 1012767"/>
                  <a:gd name="connsiteY4" fmla="*/ 815926 h 815926"/>
                  <a:gd name="connsiteX5" fmla="*/ 604804 w 1012767"/>
                  <a:gd name="connsiteY5" fmla="*/ 611945 h 815926"/>
                  <a:gd name="connsiteX6" fmla="*/ 0 w 1012767"/>
                  <a:gd name="connsiteY6" fmla="*/ 611945 h 815926"/>
                  <a:gd name="connsiteX7" fmla="*/ 0 w 1012767"/>
                  <a:gd name="connsiteY7" fmla="*/ 203982 h 815926"/>
                  <a:gd name="connsiteX0" fmla="*/ 82550 w 1012767"/>
                  <a:gd name="connsiteY0" fmla="*/ 280182 h 815926"/>
                  <a:gd name="connsiteX1" fmla="*/ 604804 w 1012767"/>
                  <a:gd name="connsiteY1" fmla="*/ 203982 h 815926"/>
                  <a:gd name="connsiteX2" fmla="*/ 604804 w 1012767"/>
                  <a:gd name="connsiteY2" fmla="*/ 0 h 815926"/>
                  <a:gd name="connsiteX3" fmla="*/ 1012767 w 1012767"/>
                  <a:gd name="connsiteY3" fmla="*/ 407963 h 815926"/>
                  <a:gd name="connsiteX4" fmla="*/ 604804 w 1012767"/>
                  <a:gd name="connsiteY4" fmla="*/ 815926 h 815926"/>
                  <a:gd name="connsiteX5" fmla="*/ 604804 w 1012767"/>
                  <a:gd name="connsiteY5" fmla="*/ 611945 h 815926"/>
                  <a:gd name="connsiteX6" fmla="*/ 0 w 1012767"/>
                  <a:gd name="connsiteY6" fmla="*/ 611945 h 815926"/>
                  <a:gd name="connsiteX7" fmla="*/ 82550 w 1012767"/>
                  <a:gd name="connsiteY7" fmla="*/ 280182 h 815926"/>
                  <a:gd name="connsiteX0" fmla="*/ 279400 w 1209617"/>
                  <a:gd name="connsiteY0" fmla="*/ 280182 h 986595"/>
                  <a:gd name="connsiteX1" fmla="*/ 801654 w 1209617"/>
                  <a:gd name="connsiteY1" fmla="*/ 203982 h 986595"/>
                  <a:gd name="connsiteX2" fmla="*/ 801654 w 1209617"/>
                  <a:gd name="connsiteY2" fmla="*/ 0 h 986595"/>
                  <a:gd name="connsiteX3" fmla="*/ 1209617 w 1209617"/>
                  <a:gd name="connsiteY3" fmla="*/ 407963 h 986595"/>
                  <a:gd name="connsiteX4" fmla="*/ 801654 w 1209617"/>
                  <a:gd name="connsiteY4" fmla="*/ 815926 h 986595"/>
                  <a:gd name="connsiteX5" fmla="*/ 801654 w 1209617"/>
                  <a:gd name="connsiteY5" fmla="*/ 611945 h 986595"/>
                  <a:gd name="connsiteX6" fmla="*/ 0 w 1209617"/>
                  <a:gd name="connsiteY6" fmla="*/ 986595 h 986595"/>
                  <a:gd name="connsiteX7" fmla="*/ 279400 w 1209617"/>
                  <a:gd name="connsiteY7" fmla="*/ 280182 h 986595"/>
                  <a:gd name="connsiteX0" fmla="*/ 279400 w 1209617"/>
                  <a:gd name="connsiteY0" fmla="*/ 280182 h 986595"/>
                  <a:gd name="connsiteX1" fmla="*/ 801654 w 1209617"/>
                  <a:gd name="connsiteY1" fmla="*/ 203982 h 986595"/>
                  <a:gd name="connsiteX2" fmla="*/ 801654 w 1209617"/>
                  <a:gd name="connsiteY2" fmla="*/ 0 h 986595"/>
                  <a:gd name="connsiteX3" fmla="*/ 1209617 w 1209617"/>
                  <a:gd name="connsiteY3" fmla="*/ 407963 h 986595"/>
                  <a:gd name="connsiteX4" fmla="*/ 801654 w 1209617"/>
                  <a:gd name="connsiteY4" fmla="*/ 815926 h 986595"/>
                  <a:gd name="connsiteX5" fmla="*/ 801654 w 1209617"/>
                  <a:gd name="connsiteY5" fmla="*/ 611945 h 986595"/>
                  <a:gd name="connsiteX6" fmla="*/ 0 w 1209617"/>
                  <a:gd name="connsiteY6" fmla="*/ 986595 h 986595"/>
                  <a:gd name="connsiteX7" fmla="*/ 279400 w 1209617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330827 w 1210244"/>
                  <a:gd name="connsiteY0" fmla="*/ 311932 h 986595"/>
                  <a:gd name="connsiteX1" fmla="*/ 802281 w 1210244"/>
                  <a:gd name="connsiteY1" fmla="*/ 203982 h 986595"/>
                  <a:gd name="connsiteX2" fmla="*/ 802281 w 1210244"/>
                  <a:gd name="connsiteY2" fmla="*/ 0 h 986595"/>
                  <a:gd name="connsiteX3" fmla="*/ 1210244 w 1210244"/>
                  <a:gd name="connsiteY3" fmla="*/ 407963 h 986595"/>
                  <a:gd name="connsiteX4" fmla="*/ 802281 w 1210244"/>
                  <a:gd name="connsiteY4" fmla="*/ 815926 h 986595"/>
                  <a:gd name="connsiteX5" fmla="*/ 802281 w 1210244"/>
                  <a:gd name="connsiteY5" fmla="*/ 611945 h 986595"/>
                  <a:gd name="connsiteX6" fmla="*/ 627 w 1210244"/>
                  <a:gd name="connsiteY6" fmla="*/ 986595 h 986595"/>
                  <a:gd name="connsiteX7" fmla="*/ 330827 w 1210244"/>
                  <a:gd name="connsiteY7" fmla="*/ 311932 h 986595"/>
                  <a:gd name="connsiteX0" fmla="*/ 330911 w 1210328"/>
                  <a:gd name="connsiteY0" fmla="*/ 311932 h 986595"/>
                  <a:gd name="connsiteX1" fmla="*/ 802365 w 1210328"/>
                  <a:gd name="connsiteY1" fmla="*/ 203982 h 986595"/>
                  <a:gd name="connsiteX2" fmla="*/ 802365 w 1210328"/>
                  <a:gd name="connsiteY2" fmla="*/ 0 h 986595"/>
                  <a:gd name="connsiteX3" fmla="*/ 1210328 w 1210328"/>
                  <a:gd name="connsiteY3" fmla="*/ 407963 h 986595"/>
                  <a:gd name="connsiteX4" fmla="*/ 802365 w 1210328"/>
                  <a:gd name="connsiteY4" fmla="*/ 815926 h 986595"/>
                  <a:gd name="connsiteX5" fmla="*/ 802365 w 1210328"/>
                  <a:gd name="connsiteY5" fmla="*/ 611945 h 986595"/>
                  <a:gd name="connsiteX6" fmla="*/ 711 w 1210328"/>
                  <a:gd name="connsiteY6" fmla="*/ 986595 h 986595"/>
                  <a:gd name="connsiteX7" fmla="*/ 330911 w 1210328"/>
                  <a:gd name="connsiteY7" fmla="*/ 311932 h 986595"/>
                  <a:gd name="connsiteX0" fmla="*/ 267678 w 1147095"/>
                  <a:gd name="connsiteY0" fmla="*/ 311932 h 1088195"/>
                  <a:gd name="connsiteX1" fmla="*/ 739132 w 1147095"/>
                  <a:gd name="connsiteY1" fmla="*/ 203982 h 1088195"/>
                  <a:gd name="connsiteX2" fmla="*/ 739132 w 1147095"/>
                  <a:gd name="connsiteY2" fmla="*/ 0 h 1088195"/>
                  <a:gd name="connsiteX3" fmla="*/ 1147095 w 1147095"/>
                  <a:gd name="connsiteY3" fmla="*/ 407963 h 1088195"/>
                  <a:gd name="connsiteX4" fmla="*/ 739132 w 1147095"/>
                  <a:gd name="connsiteY4" fmla="*/ 815926 h 1088195"/>
                  <a:gd name="connsiteX5" fmla="*/ 739132 w 1147095"/>
                  <a:gd name="connsiteY5" fmla="*/ 611945 h 1088195"/>
                  <a:gd name="connsiteX6" fmla="*/ 978 w 1147095"/>
                  <a:gd name="connsiteY6" fmla="*/ 1088195 h 1088195"/>
                  <a:gd name="connsiteX7" fmla="*/ 267678 w 1147095"/>
                  <a:gd name="connsiteY7" fmla="*/ 311932 h 1088195"/>
                  <a:gd name="connsiteX0" fmla="*/ 267678 w 1147095"/>
                  <a:gd name="connsiteY0" fmla="*/ 311932 h 1088195"/>
                  <a:gd name="connsiteX1" fmla="*/ 739132 w 1147095"/>
                  <a:gd name="connsiteY1" fmla="*/ 203982 h 1088195"/>
                  <a:gd name="connsiteX2" fmla="*/ 739132 w 1147095"/>
                  <a:gd name="connsiteY2" fmla="*/ 0 h 1088195"/>
                  <a:gd name="connsiteX3" fmla="*/ 1147095 w 1147095"/>
                  <a:gd name="connsiteY3" fmla="*/ 407963 h 1088195"/>
                  <a:gd name="connsiteX4" fmla="*/ 739132 w 1147095"/>
                  <a:gd name="connsiteY4" fmla="*/ 815926 h 1088195"/>
                  <a:gd name="connsiteX5" fmla="*/ 739132 w 1147095"/>
                  <a:gd name="connsiteY5" fmla="*/ 611945 h 1088195"/>
                  <a:gd name="connsiteX6" fmla="*/ 978 w 1147095"/>
                  <a:gd name="connsiteY6" fmla="*/ 1088195 h 1088195"/>
                  <a:gd name="connsiteX7" fmla="*/ 267678 w 1147095"/>
                  <a:gd name="connsiteY7" fmla="*/ 311932 h 1088195"/>
                  <a:gd name="connsiteX0" fmla="*/ 236150 w 1147317"/>
                  <a:gd name="connsiteY0" fmla="*/ 280182 h 1088195"/>
                  <a:gd name="connsiteX1" fmla="*/ 739354 w 1147317"/>
                  <a:gd name="connsiteY1" fmla="*/ 203982 h 1088195"/>
                  <a:gd name="connsiteX2" fmla="*/ 739354 w 1147317"/>
                  <a:gd name="connsiteY2" fmla="*/ 0 h 1088195"/>
                  <a:gd name="connsiteX3" fmla="*/ 1147317 w 1147317"/>
                  <a:gd name="connsiteY3" fmla="*/ 407963 h 1088195"/>
                  <a:gd name="connsiteX4" fmla="*/ 739354 w 1147317"/>
                  <a:gd name="connsiteY4" fmla="*/ 815926 h 1088195"/>
                  <a:gd name="connsiteX5" fmla="*/ 739354 w 1147317"/>
                  <a:gd name="connsiteY5" fmla="*/ 611945 h 1088195"/>
                  <a:gd name="connsiteX6" fmla="*/ 1200 w 1147317"/>
                  <a:gd name="connsiteY6" fmla="*/ 1088195 h 1088195"/>
                  <a:gd name="connsiteX7" fmla="*/ 236150 w 1147317"/>
                  <a:gd name="connsiteY7" fmla="*/ 280182 h 10881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138760 w 997539"/>
                  <a:gd name="connsiteY0" fmla="*/ 306375 h 1100895"/>
                  <a:gd name="connsiteX1" fmla="*/ 589576 w 997539"/>
                  <a:gd name="connsiteY1" fmla="*/ 203982 h 1100895"/>
                  <a:gd name="connsiteX2" fmla="*/ 589576 w 997539"/>
                  <a:gd name="connsiteY2" fmla="*/ 0 h 1100895"/>
                  <a:gd name="connsiteX3" fmla="*/ 997539 w 997539"/>
                  <a:gd name="connsiteY3" fmla="*/ 407963 h 1100895"/>
                  <a:gd name="connsiteX4" fmla="*/ 589576 w 997539"/>
                  <a:gd name="connsiteY4" fmla="*/ 815926 h 1100895"/>
                  <a:gd name="connsiteX5" fmla="*/ 589576 w 997539"/>
                  <a:gd name="connsiteY5" fmla="*/ 611945 h 1100895"/>
                  <a:gd name="connsiteX6" fmla="*/ 3822 w 997539"/>
                  <a:gd name="connsiteY6" fmla="*/ 1100895 h 1100895"/>
                  <a:gd name="connsiteX7" fmla="*/ 138760 w 997539"/>
                  <a:gd name="connsiteY7" fmla="*/ 306375 h 1100895"/>
                  <a:gd name="connsiteX0" fmla="*/ 113623 w 1000977"/>
                  <a:gd name="connsiteY0" fmla="*/ 275418 h 1100895"/>
                  <a:gd name="connsiteX1" fmla="*/ 593014 w 1000977"/>
                  <a:gd name="connsiteY1" fmla="*/ 203982 h 1100895"/>
                  <a:gd name="connsiteX2" fmla="*/ 593014 w 1000977"/>
                  <a:gd name="connsiteY2" fmla="*/ 0 h 1100895"/>
                  <a:gd name="connsiteX3" fmla="*/ 1000977 w 1000977"/>
                  <a:gd name="connsiteY3" fmla="*/ 407963 h 1100895"/>
                  <a:gd name="connsiteX4" fmla="*/ 593014 w 1000977"/>
                  <a:gd name="connsiteY4" fmla="*/ 815926 h 1100895"/>
                  <a:gd name="connsiteX5" fmla="*/ 593014 w 1000977"/>
                  <a:gd name="connsiteY5" fmla="*/ 611945 h 1100895"/>
                  <a:gd name="connsiteX6" fmla="*/ 7260 w 1000977"/>
                  <a:gd name="connsiteY6" fmla="*/ 1100895 h 1100895"/>
                  <a:gd name="connsiteX7" fmla="*/ 113623 w 1000977"/>
                  <a:gd name="connsiteY7" fmla="*/ 275418 h 11008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83244" h="948495">
                    <a:moveTo>
                      <a:pt x="95890" y="275418"/>
                    </a:moveTo>
                    <a:cubicBezTo>
                      <a:pt x="227113" y="176993"/>
                      <a:pt x="425009" y="198426"/>
                      <a:pt x="575281" y="203982"/>
                    </a:cubicBezTo>
                    <a:lnTo>
                      <a:pt x="575281" y="0"/>
                    </a:lnTo>
                    <a:lnTo>
                      <a:pt x="983244" y="407963"/>
                    </a:lnTo>
                    <a:lnTo>
                      <a:pt x="575281" y="815926"/>
                    </a:lnTo>
                    <a:lnTo>
                      <a:pt x="575281" y="611945"/>
                    </a:lnTo>
                    <a:cubicBezTo>
                      <a:pt x="467606" y="616972"/>
                      <a:pt x="153557" y="487062"/>
                      <a:pt x="13339" y="948495"/>
                    </a:cubicBezTo>
                    <a:cubicBezTo>
                      <a:pt x="-1478" y="611424"/>
                      <a:pt x="-28993" y="390239"/>
                      <a:pt x="95890" y="275418"/>
                    </a:cubicBezTo>
                    <a:close/>
                  </a:path>
                </a:pathLst>
              </a:custGeom>
              <a:solidFill>
                <a:srgbClr val="212121"/>
              </a:solidFill>
              <a:ln w="19050">
                <a:solidFill>
                  <a:srgbClr val="FFFFFF"/>
                </a:solidFill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54" name="矩形 53"/>
              <p:cNvSpPr/>
              <p:nvPr/>
            </p:nvSpPr>
            <p:spPr>
              <a:xfrm>
                <a:off x="1434470" y="2965575"/>
                <a:ext cx="72167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Create</a:t>
                </a:r>
                <a:endParaRPr kumimoji="0" lang="zh-TW" alt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9" name="圓角矩形 48"/>
            <p:cNvSpPr/>
            <p:nvPr/>
          </p:nvSpPr>
          <p:spPr>
            <a:xfrm>
              <a:off x="5409385" y="3506218"/>
              <a:ext cx="1088502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EEEEEE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rPr>
                <a:t>Space</a:t>
              </a: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EEEEEE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50" name="向右箭號 49"/>
            <p:cNvSpPr/>
            <p:nvPr/>
          </p:nvSpPr>
          <p:spPr>
            <a:xfrm>
              <a:off x="4422844" y="3441757"/>
              <a:ext cx="1075062" cy="815926"/>
            </a:xfrm>
            <a:prstGeom prst="rightArrow">
              <a:avLst/>
            </a:prstGeom>
            <a:solidFill>
              <a:srgbClr val="212121"/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rPr>
                <a:t>Adjust</a:t>
              </a:r>
              <a:endParaRPr kumimoji="0" lang="zh-TW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51" name="圓角矩形 50"/>
            <p:cNvSpPr/>
            <p:nvPr/>
          </p:nvSpPr>
          <p:spPr>
            <a:xfrm>
              <a:off x="7379171" y="3506218"/>
              <a:ext cx="1088502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EEEEEE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rPr>
                <a:t>Level</a:t>
              </a: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EEEEEE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52" name="向右箭號 51"/>
            <p:cNvSpPr/>
            <p:nvPr/>
          </p:nvSpPr>
          <p:spPr>
            <a:xfrm>
              <a:off x="6392631" y="3441757"/>
              <a:ext cx="1075062" cy="815926"/>
            </a:xfrm>
            <a:prstGeom prst="rightArrow">
              <a:avLst/>
            </a:prstGeom>
            <a:solidFill>
              <a:srgbClr val="212121"/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rPr>
                <a:t>Refine</a:t>
              </a:r>
              <a:endParaRPr kumimoji="0" lang="zh-TW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87991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Map Sketches &amp; Evolution of Segments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6900" indent="0">
              <a:buNone/>
            </a:pPr>
            <a:r>
              <a:rPr lang="en-US" altLang="zh-TW" dirty="0" smtClean="0"/>
              <a:t>.</a:t>
            </a:r>
            <a:endParaRPr lang="en-US" altLang="zh-TW" dirty="0" smtClean="0"/>
          </a:p>
          <a:p>
            <a:pPr marL="36900" indent="0">
              <a:buNone/>
            </a:pPr>
            <a:endParaRPr lang="en-US" altLang="zh-TW" dirty="0"/>
          </a:p>
          <a:p>
            <a:r>
              <a:rPr lang="en-US" altLang="zh-TW" b="1" dirty="0" smtClean="0"/>
              <a:t>Map Sketches</a:t>
            </a:r>
            <a:endParaRPr lang="en-US" altLang="zh-TW" b="1" dirty="0"/>
          </a:p>
          <a:p>
            <a:r>
              <a:rPr lang="en-US" altLang="zh-TW" b="1" dirty="0" smtClean="0"/>
              <a:t>Map Sketch Evolution</a:t>
            </a:r>
            <a:endParaRPr lang="en-US" altLang="zh-TW" b="1" dirty="0"/>
          </a:p>
          <a:p>
            <a:r>
              <a:rPr lang="en-US" altLang="zh-TW" b="1" dirty="0"/>
              <a:t>Dungeon Segments</a:t>
            </a:r>
          </a:p>
          <a:p>
            <a:r>
              <a:rPr lang="en-US" altLang="zh-TW" b="1" dirty="0"/>
              <a:t>Dungeon Segment Evolution</a:t>
            </a:r>
          </a:p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Related </a:t>
            </a:r>
            <a:r>
              <a:rPr lang="en-US" altLang="zh-TW" dirty="0" smtClean="0"/>
              <a:t>Works</a:t>
            </a:r>
            <a:r>
              <a:rPr lang="en-US" altLang="zh-TW" dirty="0"/>
              <a:t> &gt; Map Sketches &amp; Evolution of </a:t>
            </a:r>
            <a:r>
              <a:rPr lang="en-US" altLang="zh-TW" dirty="0" smtClean="0"/>
              <a:t>Segments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7245" y="2401108"/>
            <a:ext cx="4130312" cy="2912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101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Map Sketches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6900" indent="0">
              <a:buNone/>
            </a:pPr>
            <a:endParaRPr lang="en-US" altLang="zh-TW" dirty="0" smtClean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Related Works &gt; Map Sketches &amp; Evolution of </a:t>
            </a:r>
            <a:r>
              <a:rPr lang="en-US" altLang="zh-TW" dirty="0" smtClean="0"/>
              <a:t>Segments &gt; 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/>
              <a:t>Map Sketches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1019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Map Sketch Evolution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6900" indent="0">
              <a:buNone/>
            </a:pPr>
            <a:endParaRPr lang="en-US" altLang="zh-TW" dirty="0" smtClean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Related Works &gt; Map Sketches &amp; Evolution of </a:t>
            </a:r>
            <a:r>
              <a:rPr lang="en-US" altLang="zh-TW" dirty="0" smtClean="0"/>
              <a:t>Segments &gt; 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/>
              <a:t>Map Sketch Evolution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3567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Dungeon Segments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6900" indent="0">
              <a:buNone/>
            </a:pPr>
            <a:endParaRPr lang="en-US" altLang="zh-TW" dirty="0" smtClean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Related Works &gt; Map Sketches &amp; Evolution of </a:t>
            </a:r>
            <a:r>
              <a:rPr lang="en-US" altLang="zh-TW" dirty="0" smtClean="0"/>
              <a:t>Segments &gt; 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/>
              <a:t>Dungeon Segments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6580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Dungeon Segment Evolution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6900" indent="0">
              <a:buNone/>
            </a:pPr>
            <a:endParaRPr lang="en-US" altLang="zh-TW" dirty="0" smtClean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Related Works &gt; Map Sketches &amp; Evolution of </a:t>
            </a:r>
            <a:r>
              <a:rPr lang="en-US" altLang="zh-TW" dirty="0" smtClean="0"/>
              <a:t>Segments &gt; 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/>
              <a:t>Dungeon Segment Evolution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6048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Constrained Novelty Search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6900" indent="0">
              <a:buNone/>
            </a:pP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Related </a:t>
            </a:r>
            <a:r>
              <a:rPr lang="en-US" altLang="zh-TW" dirty="0" smtClean="0"/>
              <a:t>Works</a:t>
            </a:r>
            <a:r>
              <a:rPr lang="en-US" altLang="zh-TW" dirty="0"/>
              <a:t> &gt; Map Sketches &amp; Evolution of </a:t>
            </a:r>
            <a:r>
              <a:rPr lang="en-US" altLang="zh-TW" dirty="0" smtClean="0"/>
              <a:t>Segments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25" name="圖片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3421" y="3730411"/>
            <a:ext cx="6851979" cy="2213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650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ffectLst/>
              </a:rPr>
              <a:t>Proposed Methodologies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8659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圓角矩形 21"/>
          <p:cNvSpPr/>
          <p:nvPr/>
        </p:nvSpPr>
        <p:spPr>
          <a:xfrm>
            <a:off x="295274" y="3878035"/>
            <a:ext cx="11534775" cy="2190750"/>
          </a:xfrm>
          <a:prstGeom prst="roundRect">
            <a:avLst>
              <a:gd name="adj" fmla="val 5797"/>
            </a:avLst>
          </a:prstGeom>
          <a:blipFill dpi="0" rotWithShape="1">
            <a:blip r:embed="rId2">
              <a:alphaModFix amt="75000"/>
            </a:blip>
            <a:srcRect/>
            <a:tile tx="0" ty="0" sx="100000" sy="100000" flip="none" algn="tl"/>
          </a:blipFill>
          <a:ln>
            <a:solidFill>
              <a:schemeClr val="tx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圓角矩形 5"/>
          <p:cNvSpPr/>
          <p:nvPr/>
        </p:nvSpPr>
        <p:spPr>
          <a:xfrm>
            <a:off x="295275" y="1457325"/>
            <a:ext cx="11534775" cy="2190750"/>
          </a:xfrm>
          <a:prstGeom prst="roundRect">
            <a:avLst>
              <a:gd name="adj" fmla="val 5797"/>
            </a:avLst>
          </a:prstGeom>
          <a:blipFill dpi="0" rotWithShape="1">
            <a:blip r:embed="rId2">
              <a:alphaModFix amt="75000"/>
            </a:blip>
            <a:srcRect/>
            <a:tile tx="0" ty="0" sx="100000" sy="100000" flip="none" algn="tl"/>
          </a:blipFill>
          <a:ln>
            <a:solidFill>
              <a:schemeClr val="tx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System Architecture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System Architecture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21" name="圖片 20"/>
          <p:cNvPicPr>
            <a:picLocks noChangeAspect="1"/>
          </p:cNvPicPr>
          <p:nvPr/>
        </p:nvPicPr>
        <p:blipFill rotWithShape="1">
          <a:blip r:embed="rId3"/>
          <a:srcRect l="-172" t="1" r="58106" b="-1"/>
          <a:stretch/>
        </p:blipFill>
        <p:spPr>
          <a:xfrm>
            <a:off x="483706" y="1687285"/>
            <a:ext cx="1706840" cy="1706840"/>
          </a:xfrm>
          <a:prstGeom prst="rect">
            <a:avLst/>
          </a:prstGeom>
        </p:spPr>
      </p:pic>
      <p:pic>
        <p:nvPicPr>
          <p:cNvPr id="23" name="Picture 2"/>
          <p:cNvPicPr>
            <a:picLocks noChangeAspect="1"/>
          </p:cNvPicPr>
          <p:nvPr/>
        </p:nvPicPr>
        <p:blipFill rotWithShape="1">
          <a:blip r:embed="rId4"/>
          <a:srcRect l="4682" t="15110" r="35093" b="20271"/>
          <a:stretch/>
        </p:blipFill>
        <p:spPr>
          <a:xfrm>
            <a:off x="5228753" y="1687285"/>
            <a:ext cx="1706840" cy="1706840"/>
          </a:xfrm>
          <a:prstGeom prst="rect">
            <a:avLst/>
          </a:prstGeom>
        </p:spPr>
      </p:pic>
      <p:pic>
        <p:nvPicPr>
          <p:cNvPr id="24" name="Picture 64"/>
          <p:cNvPicPr>
            <a:picLocks noChangeAspect="1"/>
          </p:cNvPicPr>
          <p:nvPr/>
        </p:nvPicPr>
        <p:blipFill rotWithShape="1">
          <a:blip r:embed="rId5"/>
          <a:srcRect t="474" r="36706" b="14672"/>
          <a:stretch/>
        </p:blipFill>
        <p:spPr>
          <a:xfrm>
            <a:off x="2854711" y="1687285"/>
            <a:ext cx="1706840" cy="1706840"/>
          </a:xfrm>
          <a:prstGeom prst="rect">
            <a:avLst/>
          </a:prstGeom>
        </p:spPr>
      </p:pic>
      <p:pic>
        <p:nvPicPr>
          <p:cNvPr id="26" name="圖片 25"/>
          <p:cNvPicPr>
            <a:picLocks noChangeAspect="1"/>
          </p:cNvPicPr>
          <p:nvPr/>
        </p:nvPicPr>
        <p:blipFill rotWithShape="1">
          <a:blip r:embed="rId6"/>
          <a:srcRect l="8863" r="8863"/>
          <a:stretch/>
        </p:blipFill>
        <p:spPr>
          <a:xfrm>
            <a:off x="5228753" y="4109400"/>
            <a:ext cx="1706840" cy="1706840"/>
          </a:xfrm>
          <a:prstGeom prst="rect">
            <a:avLst/>
          </a:prstGeom>
        </p:spPr>
      </p:pic>
      <p:pic>
        <p:nvPicPr>
          <p:cNvPr id="27" name="圖片 26"/>
          <p:cNvPicPr>
            <a:picLocks noChangeAspect="1"/>
          </p:cNvPicPr>
          <p:nvPr/>
        </p:nvPicPr>
        <p:blipFill rotWithShape="1">
          <a:blip r:embed="rId7"/>
          <a:srcRect l="6144" r="6144"/>
          <a:stretch/>
        </p:blipFill>
        <p:spPr>
          <a:xfrm>
            <a:off x="7602226" y="4109400"/>
            <a:ext cx="1706840" cy="1706840"/>
          </a:xfrm>
          <a:prstGeom prst="rect">
            <a:avLst/>
          </a:prstGeom>
        </p:spPr>
      </p:pic>
      <p:pic>
        <p:nvPicPr>
          <p:cNvPr id="28" name="圖片 27"/>
          <p:cNvPicPr>
            <a:picLocks noChangeAspect="1"/>
          </p:cNvPicPr>
          <p:nvPr/>
        </p:nvPicPr>
        <p:blipFill rotWithShape="1">
          <a:blip r:embed="rId8"/>
          <a:srcRect l="6937" r="6937"/>
          <a:stretch/>
        </p:blipFill>
        <p:spPr>
          <a:xfrm>
            <a:off x="9975699" y="4109400"/>
            <a:ext cx="1706840" cy="1706840"/>
          </a:xfrm>
          <a:prstGeom prst="rect">
            <a:avLst/>
          </a:prstGeom>
        </p:spPr>
      </p:pic>
      <p:sp>
        <p:nvSpPr>
          <p:cNvPr id="33" name="Right Arrow 77"/>
          <p:cNvSpPr/>
          <p:nvPr/>
        </p:nvSpPr>
        <p:spPr>
          <a:xfrm>
            <a:off x="4621360" y="2350988"/>
            <a:ext cx="547014" cy="379434"/>
          </a:xfrm>
          <a:prstGeom prst="rightArrow">
            <a:avLst/>
          </a:prstGeom>
          <a:solidFill>
            <a:srgbClr val="C00000"/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Right Arrow 77"/>
          <p:cNvSpPr/>
          <p:nvPr/>
        </p:nvSpPr>
        <p:spPr>
          <a:xfrm>
            <a:off x="6995402" y="4773103"/>
            <a:ext cx="547014" cy="379434"/>
          </a:xfrm>
          <a:prstGeom prst="rightArrow">
            <a:avLst/>
          </a:prstGeom>
          <a:solidFill>
            <a:srgbClr val="C00000"/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Right Arrow 77"/>
          <p:cNvSpPr/>
          <p:nvPr/>
        </p:nvSpPr>
        <p:spPr>
          <a:xfrm>
            <a:off x="9371912" y="4773103"/>
            <a:ext cx="547014" cy="379434"/>
          </a:xfrm>
          <a:prstGeom prst="rightArrow">
            <a:avLst/>
          </a:prstGeom>
          <a:solidFill>
            <a:srgbClr val="C00000"/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文字方塊 36"/>
          <p:cNvSpPr txBox="1"/>
          <p:nvPr/>
        </p:nvSpPr>
        <p:spPr>
          <a:xfrm>
            <a:off x="10185488" y="4485766"/>
            <a:ext cx="128726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b="1" dirty="0" smtClean="0">
                <a:solidFill>
                  <a:srgbClr val="FF0000"/>
                </a:solidFill>
              </a:rPr>
              <a:t>圖片</a:t>
            </a:r>
            <a:r>
              <a:rPr lang="en-US" altLang="zh-TW" sz="2800" b="1" dirty="0" smtClean="0">
                <a:solidFill>
                  <a:srgbClr val="FF0000"/>
                </a:solidFill>
              </a:rPr>
              <a:t/>
            </a:r>
            <a:br>
              <a:rPr lang="en-US" altLang="zh-TW" sz="2800" b="1" dirty="0" smtClean="0">
                <a:solidFill>
                  <a:srgbClr val="FF0000"/>
                </a:solidFill>
              </a:rPr>
            </a:br>
            <a:r>
              <a:rPr lang="zh-TW" altLang="en-US" sz="2800" b="1" dirty="0" smtClean="0">
                <a:solidFill>
                  <a:srgbClr val="FF0000"/>
                </a:solidFill>
              </a:rPr>
              <a:t>需更換</a:t>
            </a:r>
            <a:endParaRPr lang="zh-TW" altLang="en-US" sz="2800" b="1" dirty="0">
              <a:solidFill>
                <a:srgbClr val="FF0000"/>
              </a:solidFill>
            </a:endParaRPr>
          </a:p>
        </p:txBody>
      </p:sp>
      <p:sp>
        <p:nvSpPr>
          <p:cNvPr id="38" name="Right Arrow 77"/>
          <p:cNvSpPr/>
          <p:nvPr/>
        </p:nvSpPr>
        <p:spPr>
          <a:xfrm>
            <a:off x="2247603" y="2350988"/>
            <a:ext cx="547014" cy="379434"/>
          </a:xfrm>
          <a:prstGeom prst="rightArrow">
            <a:avLst/>
          </a:prstGeom>
          <a:solidFill>
            <a:srgbClr val="C00000"/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Right Arrow 77"/>
          <p:cNvSpPr/>
          <p:nvPr/>
        </p:nvSpPr>
        <p:spPr>
          <a:xfrm rot="5400000">
            <a:off x="5808290" y="3562045"/>
            <a:ext cx="547014" cy="379434"/>
          </a:xfrm>
          <a:prstGeom prst="rightArrow">
            <a:avLst/>
          </a:prstGeom>
          <a:solidFill>
            <a:srgbClr val="C00000"/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7342463" y="2094429"/>
            <a:ext cx="4058898" cy="89255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800" b="1" dirty="0" smtClean="0"/>
              <a:t>- Phase 1 -</a:t>
            </a:r>
            <a:r>
              <a:rPr lang="en-US" altLang="zh-TW" sz="2400" dirty="0" smtClean="0"/>
              <a:t/>
            </a:r>
            <a:br>
              <a:rPr lang="en-US" altLang="zh-TW" sz="2400" dirty="0" smtClean="0"/>
            </a:br>
            <a:r>
              <a:rPr lang="en-US" altLang="zh-TW" sz="2400" i="1" dirty="0" smtClean="0"/>
              <a:t>Mission / Space framework</a:t>
            </a:r>
            <a:endParaRPr lang="zh-TW" altLang="en-US" sz="2400" i="1" dirty="0"/>
          </a:p>
        </p:txBody>
      </p:sp>
      <p:sp>
        <p:nvSpPr>
          <p:cNvPr id="19" name="文字方塊 18"/>
          <p:cNvSpPr txBox="1"/>
          <p:nvPr/>
        </p:nvSpPr>
        <p:spPr>
          <a:xfrm>
            <a:off x="583555" y="4516543"/>
            <a:ext cx="4058898" cy="89255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800" b="1" dirty="0" smtClean="0"/>
              <a:t>- Phase 2 -</a:t>
            </a:r>
            <a:r>
              <a:rPr lang="en-US" altLang="zh-TW" sz="2400" dirty="0" smtClean="0"/>
              <a:t/>
            </a:r>
            <a:br>
              <a:rPr lang="en-US" altLang="zh-TW" sz="2400" dirty="0" smtClean="0"/>
            </a:br>
            <a:r>
              <a:rPr lang="en-US" altLang="zh-TW" sz="2400" i="1" dirty="0"/>
              <a:t>Dungeon Segment Evolution</a:t>
            </a:r>
            <a:endParaRPr lang="zh-TW" alt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1936694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Agenda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 numCol="2"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TW" dirty="0">
                <a:effectLst/>
              </a:rPr>
              <a:t>Introduction</a:t>
            </a:r>
          </a:p>
          <a:p>
            <a:pPr>
              <a:lnSpc>
                <a:spcPct val="150000"/>
              </a:lnSpc>
            </a:pPr>
            <a:r>
              <a:rPr lang="en-US" altLang="zh-TW" dirty="0">
                <a:effectLst/>
              </a:rPr>
              <a:t>Related Works</a:t>
            </a:r>
          </a:p>
          <a:p>
            <a:pPr lvl="1">
              <a:lnSpc>
                <a:spcPct val="150000"/>
              </a:lnSpc>
            </a:pPr>
            <a:r>
              <a:rPr lang="en-US" altLang="zh-TW" dirty="0">
                <a:effectLst/>
              </a:rPr>
              <a:t>Mission / Space framework</a:t>
            </a:r>
          </a:p>
          <a:p>
            <a:pPr lvl="1">
              <a:lnSpc>
                <a:spcPct val="150000"/>
              </a:lnSpc>
            </a:pPr>
            <a:r>
              <a:rPr lang="en-US" altLang="zh-TW" dirty="0">
                <a:effectLst/>
              </a:rPr>
              <a:t>Map Sketches &amp; Evolution of Segments</a:t>
            </a:r>
            <a:endParaRPr lang="en-US" altLang="zh-TW" dirty="0"/>
          </a:p>
          <a:p>
            <a:pPr>
              <a:lnSpc>
                <a:spcPct val="150000"/>
              </a:lnSpc>
            </a:pPr>
            <a:r>
              <a:rPr lang="en-US" altLang="zh-TW" dirty="0">
                <a:effectLst/>
              </a:rPr>
              <a:t>Proposed Methodologies</a:t>
            </a:r>
          </a:p>
          <a:p>
            <a:pPr lvl="1">
              <a:lnSpc>
                <a:spcPct val="150000"/>
              </a:lnSpc>
            </a:pPr>
            <a:r>
              <a:rPr lang="en-US" altLang="zh-TW" dirty="0">
                <a:effectLst/>
              </a:rPr>
              <a:t>System Architecture</a:t>
            </a:r>
          </a:p>
          <a:p>
            <a:pPr lvl="1">
              <a:lnSpc>
                <a:spcPct val="150000"/>
              </a:lnSpc>
            </a:pPr>
            <a:r>
              <a:rPr lang="en-US" altLang="zh-TW" dirty="0">
                <a:effectLst/>
              </a:rPr>
              <a:t>Mission Grammars</a:t>
            </a:r>
          </a:p>
          <a:p>
            <a:pPr lvl="1">
              <a:lnSpc>
                <a:spcPct val="150000"/>
              </a:lnSpc>
            </a:pPr>
            <a:r>
              <a:rPr lang="en-US" altLang="zh-TW" dirty="0">
                <a:effectLst/>
              </a:rPr>
              <a:t>Room Definitions and </a:t>
            </a:r>
            <a:r>
              <a:rPr lang="en-US" altLang="zh-TW" dirty="0" smtClean="0">
                <a:effectLst/>
              </a:rPr>
              <a:t>Instruction</a:t>
            </a:r>
            <a:endParaRPr lang="en-US" altLang="zh-TW" dirty="0">
              <a:effectLst/>
            </a:endParaRPr>
          </a:p>
          <a:p>
            <a:pPr lvl="1">
              <a:lnSpc>
                <a:spcPct val="150000"/>
              </a:lnSpc>
            </a:pPr>
            <a:r>
              <a:rPr lang="en-US" altLang="zh-TW" dirty="0">
                <a:effectLst/>
              </a:rPr>
              <a:t>Genetic Algorithm in Segments Evolution</a:t>
            </a:r>
          </a:p>
          <a:p>
            <a:pPr>
              <a:lnSpc>
                <a:spcPct val="150000"/>
              </a:lnSpc>
            </a:pPr>
            <a:r>
              <a:rPr lang="en-US" altLang="zh-TW" dirty="0"/>
              <a:t>Experimental </a:t>
            </a:r>
            <a:r>
              <a:rPr lang="en-US" altLang="zh-TW" dirty="0" smtClean="0">
                <a:effectLst/>
              </a:rPr>
              <a:t>Results</a:t>
            </a:r>
            <a:endParaRPr lang="en-US" altLang="zh-TW" dirty="0">
              <a:effectLst/>
            </a:endParaRPr>
          </a:p>
          <a:p>
            <a:pPr>
              <a:lnSpc>
                <a:spcPct val="150000"/>
              </a:lnSpc>
            </a:pPr>
            <a:r>
              <a:rPr lang="en-US" altLang="zh-TW" dirty="0">
                <a:effectLst/>
              </a:rPr>
              <a:t>Conclusions and Contributions</a:t>
            </a:r>
          </a:p>
          <a:p>
            <a:pPr>
              <a:lnSpc>
                <a:spcPct val="150000"/>
              </a:lnSpc>
            </a:pPr>
            <a:r>
              <a:rPr lang="en-US" altLang="zh-TW" dirty="0">
                <a:effectLst/>
              </a:rPr>
              <a:t>Future work</a:t>
            </a:r>
          </a:p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dirty="0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2218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System Architecture</a:t>
            </a:r>
            <a:endParaRPr lang="zh-TW" altLang="en-US" dirty="0"/>
          </a:p>
        </p:txBody>
      </p:sp>
      <p:sp>
        <p:nvSpPr>
          <p:cNvPr id="7" name="內容版面配置區 6"/>
          <p:cNvSpPr>
            <a:spLocks noGrp="1"/>
          </p:cNvSpPr>
          <p:nvPr>
            <p:ph idx="1"/>
          </p:nvPr>
        </p:nvSpPr>
        <p:spPr>
          <a:xfrm>
            <a:off x="4132714" y="2481944"/>
            <a:ext cx="4149352" cy="2883158"/>
          </a:xfrm>
        </p:spPr>
        <p:txBody>
          <a:bodyPr numCol="1"/>
          <a:lstStyle/>
          <a:p>
            <a:r>
              <a:rPr lang="en-US" altLang="zh-TW" b="1" dirty="0" smtClean="0"/>
              <a:t>Mission Alphabet</a:t>
            </a:r>
            <a:endParaRPr lang="en-US" altLang="zh-TW" dirty="0"/>
          </a:p>
          <a:p>
            <a:pPr lvl="1"/>
            <a:r>
              <a:rPr lang="en-US" altLang="zh-TW" dirty="0" smtClean="0"/>
              <a:t>Terminal nodes &amp; </a:t>
            </a:r>
            <a:br>
              <a:rPr lang="en-US" altLang="zh-TW" dirty="0" smtClean="0"/>
            </a:br>
            <a:r>
              <a:rPr lang="en-US" altLang="zh-TW" dirty="0" smtClean="0"/>
              <a:t>non-terminal nodes</a:t>
            </a:r>
          </a:p>
          <a:p>
            <a:r>
              <a:rPr lang="en-US" altLang="zh-TW" dirty="0" smtClean="0"/>
              <a:t>Mission Rules</a:t>
            </a:r>
          </a:p>
          <a:p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System Architecture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6" name="圓角矩形 5"/>
          <p:cNvSpPr/>
          <p:nvPr/>
        </p:nvSpPr>
        <p:spPr>
          <a:xfrm>
            <a:off x="426129" y="1603366"/>
            <a:ext cx="2758506" cy="3997334"/>
          </a:xfrm>
          <a:prstGeom prst="roundRect">
            <a:avLst>
              <a:gd name="adj" fmla="val 2644"/>
            </a:avLst>
          </a:prstGeom>
          <a:blipFill dpi="0" rotWithShape="1">
            <a:blip r:embed="rId2">
              <a:alphaModFix amt="75000"/>
            </a:blip>
            <a:srcRect/>
            <a:stretch>
              <a:fillRect/>
            </a:stretch>
          </a:blipFill>
          <a:ln>
            <a:solidFill>
              <a:schemeClr val="tx1">
                <a:alpha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3" name="圖片 32"/>
          <p:cNvPicPr>
            <a:picLocks noChangeAspect="1"/>
          </p:cNvPicPr>
          <p:nvPr/>
        </p:nvPicPr>
        <p:blipFill rotWithShape="1">
          <a:blip r:embed="rId3"/>
          <a:srcRect l="994" t="1" r="56940" b="-1"/>
          <a:stretch/>
        </p:blipFill>
        <p:spPr>
          <a:xfrm>
            <a:off x="542504" y="1687283"/>
            <a:ext cx="1202218" cy="1202218"/>
          </a:xfrm>
          <a:custGeom>
            <a:avLst/>
            <a:gdLst>
              <a:gd name="connsiteX0" fmla="*/ 37173 w 1202218"/>
              <a:gd name="connsiteY0" fmla="*/ 0 h 1202218"/>
              <a:gd name="connsiteX1" fmla="*/ 1165046 w 1202218"/>
              <a:gd name="connsiteY1" fmla="*/ 0 h 1202218"/>
              <a:gd name="connsiteX2" fmla="*/ 1191331 w 1202218"/>
              <a:gd name="connsiteY2" fmla="*/ 10888 h 1202218"/>
              <a:gd name="connsiteX3" fmla="*/ 1202218 w 1202218"/>
              <a:gd name="connsiteY3" fmla="*/ 37171 h 1202218"/>
              <a:gd name="connsiteX4" fmla="*/ 1202218 w 1202218"/>
              <a:gd name="connsiteY4" fmla="*/ 1165049 h 1202218"/>
              <a:gd name="connsiteX5" fmla="*/ 1191331 w 1202218"/>
              <a:gd name="connsiteY5" fmla="*/ 1191331 h 1202218"/>
              <a:gd name="connsiteX6" fmla="*/ 1165048 w 1202218"/>
              <a:gd name="connsiteY6" fmla="*/ 1202218 h 1202218"/>
              <a:gd name="connsiteX7" fmla="*/ 37171 w 1202218"/>
              <a:gd name="connsiteY7" fmla="*/ 1202218 h 1202218"/>
              <a:gd name="connsiteX8" fmla="*/ 10888 w 1202218"/>
              <a:gd name="connsiteY8" fmla="*/ 1191331 h 1202218"/>
              <a:gd name="connsiteX9" fmla="*/ 0 w 1202218"/>
              <a:gd name="connsiteY9" fmla="*/ 1165046 h 1202218"/>
              <a:gd name="connsiteX10" fmla="*/ 0 w 1202218"/>
              <a:gd name="connsiteY10" fmla="*/ 37173 h 1202218"/>
              <a:gd name="connsiteX11" fmla="*/ 37173 w 1202218"/>
              <a:gd name="connsiteY11" fmla="*/ 0 h 1202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02218" h="1202218">
                <a:moveTo>
                  <a:pt x="37173" y="0"/>
                </a:moveTo>
                <a:lnTo>
                  <a:pt x="1165046" y="0"/>
                </a:lnTo>
                <a:cubicBezTo>
                  <a:pt x="1175311" y="0"/>
                  <a:pt x="1184604" y="4161"/>
                  <a:pt x="1191331" y="10888"/>
                </a:cubicBezTo>
                <a:lnTo>
                  <a:pt x="1202218" y="37171"/>
                </a:lnTo>
                <a:lnTo>
                  <a:pt x="1202218" y="1165049"/>
                </a:lnTo>
                <a:lnTo>
                  <a:pt x="1191331" y="1191331"/>
                </a:lnTo>
                <a:lnTo>
                  <a:pt x="1165048" y="1202218"/>
                </a:lnTo>
                <a:lnTo>
                  <a:pt x="37171" y="1202218"/>
                </a:lnTo>
                <a:lnTo>
                  <a:pt x="10888" y="1191331"/>
                </a:lnTo>
                <a:cubicBezTo>
                  <a:pt x="4161" y="1184604"/>
                  <a:pt x="0" y="1175311"/>
                  <a:pt x="0" y="1165046"/>
                </a:cubicBezTo>
                <a:lnTo>
                  <a:pt x="0" y="37173"/>
                </a:lnTo>
                <a:cubicBezTo>
                  <a:pt x="0" y="16643"/>
                  <a:pt x="16643" y="0"/>
                  <a:pt x="37173" y="0"/>
                </a:cubicBezTo>
                <a:close/>
              </a:path>
            </a:pathLst>
          </a:custGeom>
        </p:spPr>
      </p:pic>
      <p:pic>
        <p:nvPicPr>
          <p:cNvPr id="28" name="圖片 27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50000"/>
                    </a14:imgEffect>
                  </a14:imgLayer>
                </a14:imgProps>
              </a:ext>
            </a:extLst>
          </a:blip>
          <a:srcRect l="4682" t="15110" r="35093" b="20271"/>
          <a:stretch/>
        </p:blipFill>
        <p:spPr>
          <a:xfrm>
            <a:off x="542505" y="2973419"/>
            <a:ext cx="1202218" cy="1202216"/>
          </a:xfrm>
          <a:custGeom>
            <a:avLst/>
            <a:gdLst>
              <a:gd name="connsiteX0" fmla="*/ 37165 w 1202218"/>
              <a:gd name="connsiteY0" fmla="*/ 0 h 1202216"/>
              <a:gd name="connsiteX1" fmla="*/ 1165052 w 1202218"/>
              <a:gd name="connsiteY1" fmla="*/ 0 h 1202216"/>
              <a:gd name="connsiteX2" fmla="*/ 1191330 w 1202218"/>
              <a:gd name="connsiteY2" fmla="*/ 10885 h 1202216"/>
              <a:gd name="connsiteX3" fmla="*/ 1202218 w 1202218"/>
              <a:gd name="connsiteY3" fmla="*/ 37170 h 1202216"/>
              <a:gd name="connsiteX4" fmla="*/ 1202218 w 1202218"/>
              <a:gd name="connsiteY4" fmla="*/ 1165043 h 1202216"/>
              <a:gd name="connsiteX5" fmla="*/ 1165045 w 1202218"/>
              <a:gd name="connsiteY5" fmla="*/ 1202216 h 1202216"/>
              <a:gd name="connsiteX6" fmla="*/ 37172 w 1202218"/>
              <a:gd name="connsiteY6" fmla="*/ 1202216 h 1202216"/>
              <a:gd name="connsiteX7" fmla="*/ 10887 w 1202218"/>
              <a:gd name="connsiteY7" fmla="*/ 1191328 h 1202216"/>
              <a:gd name="connsiteX8" fmla="*/ 0 w 1202218"/>
              <a:gd name="connsiteY8" fmla="*/ 1165046 h 1202216"/>
              <a:gd name="connsiteX9" fmla="*/ 0 w 1202218"/>
              <a:gd name="connsiteY9" fmla="*/ 37168 h 1202216"/>
              <a:gd name="connsiteX10" fmla="*/ 10887 w 1202218"/>
              <a:gd name="connsiteY10" fmla="*/ 10885 h 1202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02218" h="1202216">
                <a:moveTo>
                  <a:pt x="37165" y="0"/>
                </a:moveTo>
                <a:lnTo>
                  <a:pt x="1165052" y="0"/>
                </a:lnTo>
                <a:lnTo>
                  <a:pt x="1191330" y="10885"/>
                </a:lnTo>
                <a:cubicBezTo>
                  <a:pt x="1198057" y="17612"/>
                  <a:pt x="1202218" y="26905"/>
                  <a:pt x="1202218" y="37170"/>
                </a:cubicBezTo>
                <a:lnTo>
                  <a:pt x="1202218" y="1165043"/>
                </a:lnTo>
                <a:cubicBezTo>
                  <a:pt x="1202218" y="1185573"/>
                  <a:pt x="1185575" y="1202216"/>
                  <a:pt x="1165045" y="1202216"/>
                </a:cubicBezTo>
                <a:lnTo>
                  <a:pt x="37172" y="1202216"/>
                </a:lnTo>
                <a:cubicBezTo>
                  <a:pt x="26907" y="1202216"/>
                  <a:pt x="17614" y="1198055"/>
                  <a:pt x="10887" y="1191328"/>
                </a:cubicBezTo>
                <a:lnTo>
                  <a:pt x="0" y="1165046"/>
                </a:lnTo>
                <a:lnTo>
                  <a:pt x="0" y="37168"/>
                </a:lnTo>
                <a:lnTo>
                  <a:pt x="10887" y="10885"/>
                </a:lnTo>
                <a:close/>
              </a:path>
            </a:pathLst>
          </a:custGeom>
        </p:spPr>
      </p:pic>
      <p:pic>
        <p:nvPicPr>
          <p:cNvPr id="17" name="圖片 16"/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50000"/>
                    </a14:imgEffect>
                  </a14:imgLayer>
                </a14:imgProps>
              </a:ext>
            </a:extLst>
          </a:blip>
          <a:srcRect t="474" r="36706" b="14672"/>
          <a:stretch/>
        </p:blipFill>
        <p:spPr>
          <a:xfrm>
            <a:off x="1861103" y="1687284"/>
            <a:ext cx="1202217" cy="1202217"/>
          </a:xfrm>
          <a:custGeom>
            <a:avLst/>
            <a:gdLst>
              <a:gd name="connsiteX0" fmla="*/ 37166 w 1202217"/>
              <a:gd name="connsiteY0" fmla="*/ 0 h 1202217"/>
              <a:gd name="connsiteX1" fmla="*/ 1165049 w 1202217"/>
              <a:gd name="connsiteY1" fmla="*/ 0 h 1202217"/>
              <a:gd name="connsiteX2" fmla="*/ 1191329 w 1202217"/>
              <a:gd name="connsiteY2" fmla="*/ 10886 h 1202217"/>
              <a:gd name="connsiteX3" fmla="*/ 1202217 w 1202217"/>
              <a:gd name="connsiteY3" fmla="*/ 37171 h 1202217"/>
              <a:gd name="connsiteX4" fmla="*/ 1202217 w 1202217"/>
              <a:gd name="connsiteY4" fmla="*/ 1165044 h 1202217"/>
              <a:gd name="connsiteX5" fmla="*/ 1165044 w 1202217"/>
              <a:gd name="connsiteY5" fmla="*/ 1202217 h 1202217"/>
              <a:gd name="connsiteX6" fmla="*/ 37171 w 1202217"/>
              <a:gd name="connsiteY6" fmla="*/ 1202217 h 1202217"/>
              <a:gd name="connsiteX7" fmla="*/ 10886 w 1202217"/>
              <a:gd name="connsiteY7" fmla="*/ 1191329 h 1202217"/>
              <a:gd name="connsiteX8" fmla="*/ 0 w 1202217"/>
              <a:gd name="connsiteY8" fmla="*/ 1165049 h 1202217"/>
              <a:gd name="connsiteX9" fmla="*/ 0 w 1202217"/>
              <a:gd name="connsiteY9" fmla="*/ 37166 h 1202217"/>
              <a:gd name="connsiteX10" fmla="*/ 10886 w 1202217"/>
              <a:gd name="connsiteY10" fmla="*/ 10886 h 120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02217" h="1202217">
                <a:moveTo>
                  <a:pt x="37166" y="0"/>
                </a:moveTo>
                <a:lnTo>
                  <a:pt x="1165049" y="0"/>
                </a:lnTo>
                <a:lnTo>
                  <a:pt x="1191329" y="10886"/>
                </a:lnTo>
                <a:cubicBezTo>
                  <a:pt x="1198056" y="17613"/>
                  <a:pt x="1202217" y="26906"/>
                  <a:pt x="1202217" y="37171"/>
                </a:cubicBezTo>
                <a:lnTo>
                  <a:pt x="1202217" y="1165044"/>
                </a:lnTo>
                <a:cubicBezTo>
                  <a:pt x="1202217" y="1185574"/>
                  <a:pt x="1185574" y="1202217"/>
                  <a:pt x="1165044" y="1202217"/>
                </a:cubicBezTo>
                <a:lnTo>
                  <a:pt x="37171" y="1202217"/>
                </a:lnTo>
                <a:cubicBezTo>
                  <a:pt x="26906" y="1202217"/>
                  <a:pt x="17613" y="1198056"/>
                  <a:pt x="10886" y="1191329"/>
                </a:cubicBezTo>
                <a:lnTo>
                  <a:pt x="0" y="1165049"/>
                </a:lnTo>
                <a:lnTo>
                  <a:pt x="0" y="37166"/>
                </a:lnTo>
                <a:lnTo>
                  <a:pt x="10886" y="10886"/>
                </a:lnTo>
                <a:close/>
              </a:path>
            </a:pathLst>
          </a:custGeom>
          <a:noFill/>
          <a:ln>
            <a:noFill/>
          </a:ln>
        </p:spPr>
      </p:pic>
      <p:cxnSp>
        <p:nvCxnSpPr>
          <p:cNvPr id="9" name="直線接點 8"/>
          <p:cNvCxnSpPr/>
          <p:nvPr/>
        </p:nvCxnSpPr>
        <p:spPr>
          <a:xfrm>
            <a:off x="3550942" y="1444686"/>
            <a:ext cx="0" cy="4448399"/>
          </a:xfrm>
          <a:prstGeom prst="line">
            <a:avLst/>
          </a:prstGeom>
          <a:ln w="1905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圓角矩形 34"/>
          <p:cNvSpPr/>
          <p:nvPr/>
        </p:nvSpPr>
        <p:spPr>
          <a:xfrm>
            <a:off x="3917249" y="1603366"/>
            <a:ext cx="7764677" cy="3997334"/>
          </a:xfrm>
          <a:prstGeom prst="roundRect">
            <a:avLst>
              <a:gd name="adj" fmla="val 2644"/>
            </a:avLst>
          </a:prstGeom>
          <a:noFill/>
          <a:ln>
            <a:solidFill>
              <a:schemeClr val="tx1">
                <a:alpha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7" name="直線接點 36"/>
          <p:cNvCxnSpPr/>
          <p:nvPr/>
        </p:nvCxnSpPr>
        <p:spPr>
          <a:xfrm>
            <a:off x="4132714" y="2276153"/>
            <a:ext cx="7325360" cy="0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字方塊 41"/>
          <p:cNvSpPr txBox="1"/>
          <p:nvPr/>
        </p:nvSpPr>
        <p:spPr>
          <a:xfrm>
            <a:off x="4132714" y="1708927"/>
            <a:ext cx="732536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TW" sz="2400" dirty="0" smtClean="0"/>
              <a:t>1. Create </a:t>
            </a:r>
            <a:r>
              <a:rPr lang="en-US" altLang="zh-TW" sz="2400" dirty="0"/>
              <a:t>Mission Grammars</a:t>
            </a:r>
            <a:endParaRPr lang="zh-TW" altLang="en-US" sz="2400" dirty="0"/>
          </a:p>
        </p:txBody>
      </p:sp>
      <p:pic>
        <p:nvPicPr>
          <p:cNvPr id="20" name="圖片 19"/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50000"/>
                    </a14:imgEffect>
                  </a14:imgLayer>
                </a14:imgProps>
              </a:ext>
            </a:extLst>
          </a:blip>
          <a:srcRect l="6144" r="6144"/>
          <a:stretch/>
        </p:blipFill>
        <p:spPr>
          <a:xfrm>
            <a:off x="1860547" y="2973417"/>
            <a:ext cx="1202218" cy="1202218"/>
          </a:xfrm>
          <a:custGeom>
            <a:avLst/>
            <a:gdLst>
              <a:gd name="connsiteX0" fmla="*/ 37170 w 1202218"/>
              <a:gd name="connsiteY0" fmla="*/ 0 h 1202218"/>
              <a:gd name="connsiteX1" fmla="*/ 1165047 w 1202218"/>
              <a:gd name="connsiteY1" fmla="*/ 0 h 1202218"/>
              <a:gd name="connsiteX2" fmla="*/ 1191330 w 1202218"/>
              <a:gd name="connsiteY2" fmla="*/ 10887 h 1202218"/>
              <a:gd name="connsiteX3" fmla="*/ 1202218 w 1202218"/>
              <a:gd name="connsiteY3" fmla="*/ 37172 h 1202218"/>
              <a:gd name="connsiteX4" fmla="*/ 1202218 w 1202218"/>
              <a:gd name="connsiteY4" fmla="*/ 1165045 h 1202218"/>
              <a:gd name="connsiteX5" fmla="*/ 1165045 w 1202218"/>
              <a:gd name="connsiteY5" fmla="*/ 1202218 h 1202218"/>
              <a:gd name="connsiteX6" fmla="*/ 37172 w 1202218"/>
              <a:gd name="connsiteY6" fmla="*/ 1202218 h 1202218"/>
              <a:gd name="connsiteX7" fmla="*/ 10887 w 1202218"/>
              <a:gd name="connsiteY7" fmla="*/ 1191331 h 1202218"/>
              <a:gd name="connsiteX8" fmla="*/ 0 w 1202218"/>
              <a:gd name="connsiteY8" fmla="*/ 1165048 h 1202218"/>
              <a:gd name="connsiteX9" fmla="*/ 0 w 1202218"/>
              <a:gd name="connsiteY9" fmla="*/ 37170 h 1202218"/>
              <a:gd name="connsiteX10" fmla="*/ 10887 w 1202218"/>
              <a:gd name="connsiteY10" fmla="*/ 10887 h 1202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02218" h="1202218">
                <a:moveTo>
                  <a:pt x="37170" y="0"/>
                </a:moveTo>
                <a:lnTo>
                  <a:pt x="1165047" y="0"/>
                </a:lnTo>
                <a:lnTo>
                  <a:pt x="1191330" y="10887"/>
                </a:lnTo>
                <a:cubicBezTo>
                  <a:pt x="1198057" y="17614"/>
                  <a:pt x="1202218" y="26907"/>
                  <a:pt x="1202218" y="37172"/>
                </a:cubicBezTo>
                <a:lnTo>
                  <a:pt x="1202218" y="1165045"/>
                </a:lnTo>
                <a:cubicBezTo>
                  <a:pt x="1202218" y="1185575"/>
                  <a:pt x="1185575" y="1202218"/>
                  <a:pt x="1165045" y="1202218"/>
                </a:cubicBezTo>
                <a:lnTo>
                  <a:pt x="37172" y="1202218"/>
                </a:lnTo>
                <a:cubicBezTo>
                  <a:pt x="26907" y="1202218"/>
                  <a:pt x="17614" y="1198058"/>
                  <a:pt x="10887" y="1191331"/>
                </a:cubicBezTo>
                <a:lnTo>
                  <a:pt x="0" y="1165048"/>
                </a:lnTo>
                <a:lnTo>
                  <a:pt x="0" y="37170"/>
                </a:lnTo>
                <a:lnTo>
                  <a:pt x="10887" y="10887"/>
                </a:lnTo>
                <a:close/>
              </a:path>
            </a:pathLst>
          </a:custGeom>
        </p:spPr>
      </p:pic>
      <p:pic>
        <p:nvPicPr>
          <p:cNvPr id="21" name="圖片 20"/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-50000"/>
                    </a14:imgEffect>
                  </a14:imgLayer>
                </a14:imgProps>
              </a:ext>
            </a:extLst>
          </a:blip>
          <a:srcRect l="6937" r="6937"/>
          <a:stretch/>
        </p:blipFill>
        <p:spPr>
          <a:xfrm>
            <a:off x="542505" y="4259554"/>
            <a:ext cx="2520262" cy="1250659"/>
          </a:xfrm>
          <a:custGeom>
            <a:avLst/>
            <a:gdLst>
              <a:gd name="connsiteX0" fmla="*/ 37168 w 1202219"/>
              <a:gd name="connsiteY0" fmla="*/ 0 h 1202217"/>
              <a:gd name="connsiteX1" fmla="*/ 1165051 w 1202219"/>
              <a:gd name="connsiteY1" fmla="*/ 0 h 1202217"/>
              <a:gd name="connsiteX2" fmla="*/ 1191331 w 1202219"/>
              <a:gd name="connsiteY2" fmla="*/ 10886 h 1202217"/>
              <a:gd name="connsiteX3" fmla="*/ 1202219 w 1202219"/>
              <a:gd name="connsiteY3" fmla="*/ 37171 h 1202217"/>
              <a:gd name="connsiteX4" fmla="*/ 1202219 w 1202219"/>
              <a:gd name="connsiteY4" fmla="*/ 1165044 h 1202217"/>
              <a:gd name="connsiteX5" fmla="*/ 1165046 w 1202219"/>
              <a:gd name="connsiteY5" fmla="*/ 1202217 h 1202217"/>
              <a:gd name="connsiteX6" fmla="*/ 37173 w 1202219"/>
              <a:gd name="connsiteY6" fmla="*/ 1202217 h 1202217"/>
              <a:gd name="connsiteX7" fmla="*/ 0 w 1202219"/>
              <a:gd name="connsiteY7" fmla="*/ 1165044 h 1202217"/>
              <a:gd name="connsiteX8" fmla="*/ 0 w 1202219"/>
              <a:gd name="connsiteY8" fmla="*/ 37171 h 1202217"/>
              <a:gd name="connsiteX9" fmla="*/ 10888 w 1202219"/>
              <a:gd name="connsiteY9" fmla="*/ 10886 h 120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02219" h="1202217">
                <a:moveTo>
                  <a:pt x="37168" y="0"/>
                </a:moveTo>
                <a:lnTo>
                  <a:pt x="1165051" y="0"/>
                </a:lnTo>
                <a:lnTo>
                  <a:pt x="1191331" y="10886"/>
                </a:lnTo>
                <a:cubicBezTo>
                  <a:pt x="1198058" y="17613"/>
                  <a:pt x="1202219" y="26906"/>
                  <a:pt x="1202219" y="37171"/>
                </a:cubicBezTo>
                <a:lnTo>
                  <a:pt x="1202219" y="1165044"/>
                </a:lnTo>
                <a:cubicBezTo>
                  <a:pt x="1202219" y="1185574"/>
                  <a:pt x="1185576" y="1202217"/>
                  <a:pt x="1165046" y="1202217"/>
                </a:cubicBezTo>
                <a:lnTo>
                  <a:pt x="37173" y="1202217"/>
                </a:lnTo>
                <a:cubicBezTo>
                  <a:pt x="16643" y="1202217"/>
                  <a:pt x="0" y="1185574"/>
                  <a:pt x="0" y="1165044"/>
                </a:cubicBezTo>
                <a:lnTo>
                  <a:pt x="0" y="37171"/>
                </a:lnTo>
                <a:cubicBezTo>
                  <a:pt x="0" y="26906"/>
                  <a:pt x="4161" y="17613"/>
                  <a:pt x="10888" y="10886"/>
                </a:cubicBezTo>
                <a:close/>
              </a:path>
            </a:pathLst>
          </a:custGeom>
        </p:spPr>
      </p:pic>
      <p:sp>
        <p:nvSpPr>
          <p:cNvPr id="22" name="文字方塊 21"/>
          <p:cNvSpPr txBox="1"/>
          <p:nvPr/>
        </p:nvSpPr>
        <p:spPr>
          <a:xfrm>
            <a:off x="1159005" y="4506719"/>
            <a:ext cx="12872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 smtClean="0">
                <a:solidFill>
                  <a:srgbClr val="FF0000"/>
                </a:solidFill>
              </a:rPr>
              <a:t>圖片</a:t>
            </a:r>
            <a:r>
              <a:rPr lang="en-US" altLang="zh-TW" sz="2000" b="1" dirty="0" smtClean="0">
                <a:solidFill>
                  <a:srgbClr val="FF0000"/>
                </a:solidFill>
              </a:rPr>
              <a:t/>
            </a:r>
            <a:br>
              <a:rPr lang="en-US" altLang="zh-TW" sz="2000" b="1" dirty="0" smtClean="0">
                <a:solidFill>
                  <a:srgbClr val="FF0000"/>
                </a:solidFill>
              </a:rPr>
            </a:br>
            <a:r>
              <a:rPr lang="zh-TW" altLang="en-US" sz="2000" b="1" dirty="0" smtClean="0">
                <a:solidFill>
                  <a:srgbClr val="FF0000"/>
                </a:solidFill>
              </a:rPr>
              <a:t>需更換</a:t>
            </a:r>
            <a:endParaRPr lang="zh-TW" altLang="en-US" sz="2000" b="1" dirty="0">
              <a:solidFill>
                <a:srgbClr val="FF0000"/>
              </a:solidFill>
            </a:endParaRPr>
          </a:p>
        </p:txBody>
      </p:sp>
      <p:pic>
        <p:nvPicPr>
          <p:cNvPr id="25" name="圖片 24"/>
          <p:cNvPicPr>
            <a:picLocks noChangeAspect="1"/>
          </p:cNvPicPr>
          <p:nvPr/>
        </p:nvPicPr>
        <p:blipFill rotWithShape="1">
          <a:blip r:embed="rId3"/>
          <a:srcRect l="301" t="1" r="493" b="-1"/>
          <a:stretch/>
        </p:blipFill>
        <p:spPr>
          <a:xfrm>
            <a:off x="8503135" y="4012387"/>
            <a:ext cx="2835275" cy="1202218"/>
          </a:xfrm>
          <a:custGeom>
            <a:avLst/>
            <a:gdLst>
              <a:gd name="connsiteX0" fmla="*/ 37173 w 1202218"/>
              <a:gd name="connsiteY0" fmla="*/ 0 h 1202218"/>
              <a:gd name="connsiteX1" fmla="*/ 1165046 w 1202218"/>
              <a:gd name="connsiteY1" fmla="*/ 0 h 1202218"/>
              <a:gd name="connsiteX2" fmla="*/ 1191331 w 1202218"/>
              <a:gd name="connsiteY2" fmla="*/ 10888 h 1202218"/>
              <a:gd name="connsiteX3" fmla="*/ 1202218 w 1202218"/>
              <a:gd name="connsiteY3" fmla="*/ 37171 h 1202218"/>
              <a:gd name="connsiteX4" fmla="*/ 1202218 w 1202218"/>
              <a:gd name="connsiteY4" fmla="*/ 1165049 h 1202218"/>
              <a:gd name="connsiteX5" fmla="*/ 1191331 w 1202218"/>
              <a:gd name="connsiteY5" fmla="*/ 1191331 h 1202218"/>
              <a:gd name="connsiteX6" fmla="*/ 1165048 w 1202218"/>
              <a:gd name="connsiteY6" fmla="*/ 1202218 h 1202218"/>
              <a:gd name="connsiteX7" fmla="*/ 37171 w 1202218"/>
              <a:gd name="connsiteY7" fmla="*/ 1202218 h 1202218"/>
              <a:gd name="connsiteX8" fmla="*/ 10888 w 1202218"/>
              <a:gd name="connsiteY8" fmla="*/ 1191331 h 1202218"/>
              <a:gd name="connsiteX9" fmla="*/ 0 w 1202218"/>
              <a:gd name="connsiteY9" fmla="*/ 1165046 h 1202218"/>
              <a:gd name="connsiteX10" fmla="*/ 0 w 1202218"/>
              <a:gd name="connsiteY10" fmla="*/ 37173 h 1202218"/>
              <a:gd name="connsiteX11" fmla="*/ 37173 w 1202218"/>
              <a:gd name="connsiteY11" fmla="*/ 0 h 1202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02218" h="1202218">
                <a:moveTo>
                  <a:pt x="37173" y="0"/>
                </a:moveTo>
                <a:lnTo>
                  <a:pt x="1165046" y="0"/>
                </a:lnTo>
                <a:cubicBezTo>
                  <a:pt x="1175311" y="0"/>
                  <a:pt x="1184604" y="4161"/>
                  <a:pt x="1191331" y="10888"/>
                </a:cubicBezTo>
                <a:lnTo>
                  <a:pt x="1202218" y="37171"/>
                </a:lnTo>
                <a:lnTo>
                  <a:pt x="1202218" y="1165049"/>
                </a:lnTo>
                <a:lnTo>
                  <a:pt x="1191331" y="1191331"/>
                </a:lnTo>
                <a:lnTo>
                  <a:pt x="1165048" y="1202218"/>
                </a:lnTo>
                <a:lnTo>
                  <a:pt x="37171" y="1202218"/>
                </a:lnTo>
                <a:lnTo>
                  <a:pt x="10888" y="1191331"/>
                </a:lnTo>
                <a:cubicBezTo>
                  <a:pt x="4161" y="1184604"/>
                  <a:pt x="0" y="1175311"/>
                  <a:pt x="0" y="1165046"/>
                </a:cubicBezTo>
                <a:lnTo>
                  <a:pt x="0" y="37173"/>
                </a:lnTo>
                <a:cubicBezTo>
                  <a:pt x="0" y="16643"/>
                  <a:pt x="16643" y="0"/>
                  <a:pt x="37173" y="0"/>
                </a:cubicBezTo>
                <a:close/>
              </a:path>
            </a:pathLst>
          </a:custGeom>
        </p:spPr>
      </p:pic>
      <p:sp>
        <p:nvSpPr>
          <p:cNvPr id="8" name="圓角矩形 7"/>
          <p:cNvSpPr/>
          <p:nvPr/>
        </p:nvSpPr>
        <p:spPr>
          <a:xfrm>
            <a:off x="542504" y="1687283"/>
            <a:ext cx="1197284" cy="1202218"/>
          </a:xfrm>
          <a:prstGeom prst="roundRect">
            <a:avLst>
              <a:gd name="adj" fmla="val 3198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6835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圓角矩形 28"/>
          <p:cNvSpPr/>
          <p:nvPr/>
        </p:nvSpPr>
        <p:spPr>
          <a:xfrm>
            <a:off x="426129" y="1603366"/>
            <a:ext cx="2758506" cy="3997334"/>
          </a:xfrm>
          <a:prstGeom prst="roundRect">
            <a:avLst>
              <a:gd name="adj" fmla="val 2644"/>
            </a:avLst>
          </a:prstGeom>
          <a:blipFill dpi="0" rotWithShape="1">
            <a:blip r:embed="rId2">
              <a:alphaModFix amt="75000"/>
            </a:blip>
            <a:srcRect/>
            <a:stretch>
              <a:fillRect/>
            </a:stretch>
          </a:blipFill>
          <a:ln>
            <a:solidFill>
              <a:schemeClr val="tx1">
                <a:alpha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0" name="圖片 29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0000"/>
                    </a14:imgEffect>
                  </a14:imgLayer>
                </a14:imgProps>
              </a:ext>
            </a:extLst>
          </a:blip>
          <a:srcRect l="6937" r="6937"/>
          <a:stretch/>
        </p:blipFill>
        <p:spPr>
          <a:xfrm>
            <a:off x="542505" y="4259554"/>
            <a:ext cx="2520262" cy="1250659"/>
          </a:xfrm>
          <a:custGeom>
            <a:avLst/>
            <a:gdLst>
              <a:gd name="connsiteX0" fmla="*/ 37168 w 1202219"/>
              <a:gd name="connsiteY0" fmla="*/ 0 h 1202217"/>
              <a:gd name="connsiteX1" fmla="*/ 1165051 w 1202219"/>
              <a:gd name="connsiteY1" fmla="*/ 0 h 1202217"/>
              <a:gd name="connsiteX2" fmla="*/ 1191331 w 1202219"/>
              <a:gd name="connsiteY2" fmla="*/ 10886 h 1202217"/>
              <a:gd name="connsiteX3" fmla="*/ 1202219 w 1202219"/>
              <a:gd name="connsiteY3" fmla="*/ 37171 h 1202217"/>
              <a:gd name="connsiteX4" fmla="*/ 1202219 w 1202219"/>
              <a:gd name="connsiteY4" fmla="*/ 1165044 h 1202217"/>
              <a:gd name="connsiteX5" fmla="*/ 1165046 w 1202219"/>
              <a:gd name="connsiteY5" fmla="*/ 1202217 h 1202217"/>
              <a:gd name="connsiteX6" fmla="*/ 37173 w 1202219"/>
              <a:gd name="connsiteY6" fmla="*/ 1202217 h 1202217"/>
              <a:gd name="connsiteX7" fmla="*/ 0 w 1202219"/>
              <a:gd name="connsiteY7" fmla="*/ 1165044 h 1202217"/>
              <a:gd name="connsiteX8" fmla="*/ 0 w 1202219"/>
              <a:gd name="connsiteY8" fmla="*/ 37171 h 1202217"/>
              <a:gd name="connsiteX9" fmla="*/ 10888 w 1202219"/>
              <a:gd name="connsiteY9" fmla="*/ 10886 h 120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02219" h="1202217">
                <a:moveTo>
                  <a:pt x="37168" y="0"/>
                </a:moveTo>
                <a:lnTo>
                  <a:pt x="1165051" y="0"/>
                </a:lnTo>
                <a:lnTo>
                  <a:pt x="1191331" y="10886"/>
                </a:lnTo>
                <a:cubicBezTo>
                  <a:pt x="1198058" y="17613"/>
                  <a:pt x="1202219" y="26906"/>
                  <a:pt x="1202219" y="37171"/>
                </a:cubicBezTo>
                <a:lnTo>
                  <a:pt x="1202219" y="1165044"/>
                </a:lnTo>
                <a:cubicBezTo>
                  <a:pt x="1202219" y="1185574"/>
                  <a:pt x="1185576" y="1202217"/>
                  <a:pt x="1165046" y="1202217"/>
                </a:cubicBezTo>
                <a:lnTo>
                  <a:pt x="37173" y="1202217"/>
                </a:lnTo>
                <a:cubicBezTo>
                  <a:pt x="16643" y="1202217"/>
                  <a:pt x="0" y="1185574"/>
                  <a:pt x="0" y="1165044"/>
                </a:cubicBezTo>
                <a:lnTo>
                  <a:pt x="0" y="37171"/>
                </a:lnTo>
                <a:cubicBezTo>
                  <a:pt x="0" y="26906"/>
                  <a:pt x="4161" y="17613"/>
                  <a:pt x="10888" y="10886"/>
                </a:cubicBezTo>
                <a:close/>
              </a:path>
            </a:pathLst>
          </a:cu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System Architecture</a:t>
            </a:r>
            <a:endParaRPr lang="zh-TW" altLang="en-US" dirty="0"/>
          </a:p>
        </p:txBody>
      </p:sp>
      <p:sp>
        <p:nvSpPr>
          <p:cNvPr id="7" name="內容版面配置區 6"/>
          <p:cNvSpPr>
            <a:spLocks noGrp="1"/>
          </p:cNvSpPr>
          <p:nvPr>
            <p:ph idx="1"/>
          </p:nvPr>
        </p:nvSpPr>
        <p:spPr>
          <a:xfrm>
            <a:off x="4132714" y="2481944"/>
            <a:ext cx="7325360" cy="2883158"/>
          </a:xfrm>
        </p:spPr>
        <p:txBody>
          <a:bodyPr/>
          <a:lstStyle/>
          <a:p>
            <a:r>
              <a:rPr lang="en-US" altLang="zh-TW" dirty="0" smtClean="0"/>
              <a:t>Volex-based volumes</a:t>
            </a:r>
          </a:p>
          <a:p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System Architecture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33" name="圖片 32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50000"/>
                    </a14:imgEffect>
                  </a14:imgLayer>
                </a14:imgProps>
              </a:ext>
            </a:extLst>
          </a:blip>
          <a:srcRect l="994" t="1" r="56940" b="-1"/>
          <a:stretch/>
        </p:blipFill>
        <p:spPr>
          <a:xfrm>
            <a:off x="542504" y="1687283"/>
            <a:ext cx="1202218" cy="1202218"/>
          </a:xfrm>
          <a:custGeom>
            <a:avLst/>
            <a:gdLst>
              <a:gd name="connsiteX0" fmla="*/ 37173 w 1202218"/>
              <a:gd name="connsiteY0" fmla="*/ 0 h 1202218"/>
              <a:gd name="connsiteX1" fmla="*/ 1165046 w 1202218"/>
              <a:gd name="connsiteY1" fmla="*/ 0 h 1202218"/>
              <a:gd name="connsiteX2" fmla="*/ 1191331 w 1202218"/>
              <a:gd name="connsiteY2" fmla="*/ 10888 h 1202218"/>
              <a:gd name="connsiteX3" fmla="*/ 1202218 w 1202218"/>
              <a:gd name="connsiteY3" fmla="*/ 37171 h 1202218"/>
              <a:gd name="connsiteX4" fmla="*/ 1202218 w 1202218"/>
              <a:gd name="connsiteY4" fmla="*/ 1165049 h 1202218"/>
              <a:gd name="connsiteX5" fmla="*/ 1191331 w 1202218"/>
              <a:gd name="connsiteY5" fmla="*/ 1191331 h 1202218"/>
              <a:gd name="connsiteX6" fmla="*/ 1165048 w 1202218"/>
              <a:gd name="connsiteY6" fmla="*/ 1202218 h 1202218"/>
              <a:gd name="connsiteX7" fmla="*/ 37171 w 1202218"/>
              <a:gd name="connsiteY7" fmla="*/ 1202218 h 1202218"/>
              <a:gd name="connsiteX8" fmla="*/ 10888 w 1202218"/>
              <a:gd name="connsiteY8" fmla="*/ 1191331 h 1202218"/>
              <a:gd name="connsiteX9" fmla="*/ 0 w 1202218"/>
              <a:gd name="connsiteY9" fmla="*/ 1165046 h 1202218"/>
              <a:gd name="connsiteX10" fmla="*/ 0 w 1202218"/>
              <a:gd name="connsiteY10" fmla="*/ 37173 h 1202218"/>
              <a:gd name="connsiteX11" fmla="*/ 37173 w 1202218"/>
              <a:gd name="connsiteY11" fmla="*/ 0 h 1202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02218" h="1202218">
                <a:moveTo>
                  <a:pt x="37173" y="0"/>
                </a:moveTo>
                <a:lnTo>
                  <a:pt x="1165046" y="0"/>
                </a:lnTo>
                <a:cubicBezTo>
                  <a:pt x="1175311" y="0"/>
                  <a:pt x="1184604" y="4161"/>
                  <a:pt x="1191331" y="10888"/>
                </a:cubicBezTo>
                <a:lnTo>
                  <a:pt x="1202218" y="37171"/>
                </a:lnTo>
                <a:lnTo>
                  <a:pt x="1202218" y="1165049"/>
                </a:lnTo>
                <a:lnTo>
                  <a:pt x="1191331" y="1191331"/>
                </a:lnTo>
                <a:lnTo>
                  <a:pt x="1165048" y="1202218"/>
                </a:lnTo>
                <a:lnTo>
                  <a:pt x="37171" y="1202218"/>
                </a:lnTo>
                <a:lnTo>
                  <a:pt x="10888" y="1191331"/>
                </a:lnTo>
                <a:cubicBezTo>
                  <a:pt x="4161" y="1184604"/>
                  <a:pt x="0" y="1175311"/>
                  <a:pt x="0" y="1165046"/>
                </a:cubicBezTo>
                <a:lnTo>
                  <a:pt x="0" y="37173"/>
                </a:lnTo>
                <a:cubicBezTo>
                  <a:pt x="0" y="16643"/>
                  <a:pt x="16643" y="0"/>
                  <a:pt x="37173" y="0"/>
                </a:cubicBezTo>
                <a:close/>
              </a:path>
            </a:pathLst>
          </a:custGeom>
        </p:spPr>
      </p:pic>
      <p:pic>
        <p:nvPicPr>
          <p:cNvPr id="28" name="圖片 27"/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50000"/>
                    </a14:imgEffect>
                  </a14:imgLayer>
                </a14:imgProps>
              </a:ext>
            </a:extLst>
          </a:blip>
          <a:srcRect l="4682" t="15110" r="35093" b="20271"/>
          <a:stretch/>
        </p:blipFill>
        <p:spPr>
          <a:xfrm>
            <a:off x="542505" y="2973419"/>
            <a:ext cx="1202218" cy="1202216"/>
          </a:xfrm>
          <a:custGeom>
            <a:avLst/>
            <a:gdLst>
              <a:gd name="connsiteX0" fmla="*/ 37165 w 1202218"/>
              <a:gd name="connsiteY0" fmla="*/ 0 h 1202216"/>
              <a:gd name="connsiteX1" fmla="*/ 1165052 w 1202218"/>
              <a:gd name="connsiteY1" fmla="*/ 0 h 1202216"/>
              <a:gd name="connsiteX2" fmla="*/ 1191330 w 1202218"/>
              <a:gd name="connsiteY2" fmla="*/ 10885 h 1202216"/>
              <a:gd name="connsiteX3" fmla="*/ 1202218 w 1202218"/>
              <a:gd name="connsiteY3" fmla="*/ 37170 h 1202216"/>
              <a:gd name="connsiteX4" fmla="*/ 1202218 w 1202218"/>
              <a:gd name="connsiteY4" fmla="*/ 1165043 h 1202216"/>
              <a:gd name="connsiteX5" fmla="*/ 1165045 w 1202218"/>
              <a:gd name="connsiteY5" fmla="*/ 1202216 h 1202216"/>
              <a:gd name="connsiteX6" fmla="*/ 37172 w 1202218"/>
              <a:gd name="connsiteY6" fmla="*/ 1202216 h 1202216"/>
              <a:gd name="connsiteX7" fmla="*/ 10887 w 1202218"/>
              <a:gd name="connsiteY7" fmla="*/ 1191328 h 1202216"/>
              <a:gd name="connsiteX8" fmla="*/ 0 w 1202218"/>
              <a:gd name="connsiteY8" fmla="*/ 1165046 h 1202216"/>
              <a:gd name="connsiteX9" fmla="*/ 0 w 1202218"/>
              <a:gd name="connsiteY9" fmla="*/ 37168 h 1202216"/>
              <a:gd name="connsiteX10" fmla="*/ 10887 w 1202218"/>
              <a:gd name="connsiteY10" fmla="*/ 10885 h 1202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02218" h="1202216">
                <a:moveTo>
                  <a:pt x="37165" y="0"/>
                </a:moveTo>
                <a:lnTo>
                  <a:pt x="1165052" y="0"/>
                </a:lnTo>
                <a:lnTo>
                  <a:pt x="1191330" y="10885"/>
                </a:lnTo>
                <a:cubicBezTo>
                  <a:pt x="1198057" y="17612"/>
                  <a:pt x="1202218" y="26905"/>
                  <a:pt x="1202218" y="37170"/>
                </a:cubicBezTo>
                <a:lnTo>
                  <a:pt x="1202218" y="1165043"/>
                </a:lnTo>
                <a:cubicBezTo>
                  <a:pt x="1202218" y="1185573"/>
                  <a:pt x="1185575" y="1202216"/>
                  <a:pt x="1165045" y="1202216"/>
                </a:cubicBezTo>
                <a:lnTo>
                  <a:pt x="37172" y="1202216"/>
                </a:lnTo>
                <a:cubicBezTo>
                  <a:pt x="26907" y="1202216"/>
                  <a:pt x="17614" y="1198055"/>
                  <a:pt x="10887" y="1191328"/>
                </a:cubicBezTo>
                <a:lnTo>
                  <a:pt x="0" y="1165046"/>
                </a:lnTo>
                <a:lnTo>
                  <a:pt x="0" y="37168"/>
                </a:lnTo>
                <a:lnTo>
                  <a:pt x="10887" y="10885"/>
                </a:lnTo>
                <a:close/>
              </a:path>
            </a:pathLst>
          </a:custGeom>
        </p:spPr>
      </p:pic>
      <p:pic>
        <p:nvPicPr>
          <p:cNvPr id="17" name="圖片 16"/>
          <p:cNvPicPr>
            <a:picLocks noChangeAspect="1"/>
          </p:cNvPicPr>
          <p:nvPr/>
        </p:nvPicPr>
        <p:blipFill rotWithShape="1">
          <a:blip r:embed="rId9"/>
          <a:srcRect t="474" r="36706" b="14672"/>
          <a:stretch/>
        </p:blipFill>
        <p:spPr>
          <a:xfrm>
            <a:off x="1861103" y="1687284"/>
            <a:ext cx="1202217" cy="1202217"/>
          </a:xfrm>
          <a:custGeom>
            <a:avLst/>
            <a:gdLst>
              <a:gd name="connsiteX0" fmla="*/ 37166 w 1202217"/>
              <a:gd name="connsiteY0" fmla="*/ 0 h 1202217"/>
              <a:gd name="connsiteX1" fmla="*/ 1165049 w 1202217"/>
              <a:gd name="connsiteY1" fmla="*/ 0 h 1202217"/>
              <a:gd name="connsiteX2" fmla="*/ 1191329 w 1202217"/>
              <a:gd name="connsiteY2" fmla="*/ 10886 h 1202217"/>
              <a:gd name="connsiteX3" fmla="*/ 1202217 w 1202217"/>
              <a:gd name="connsiteY3" fmla="*/ 37171 h 1202217"/>
              <a:gd name="connsiteX4" fmla="*/ 1202217 w 1202217"/>
              <a:gd name="connsiteY4" fmla="*/ 1165044 h 1202217"/>
              <a:gd name="connsiteX5" fmla="*/ 1165044 w 1202217"/>
              <a:gd name="connsiteY5" fmla="*/ 1202217 h 1202217"/>
              <a:gd name="connsiteX6" fmla="*/ 37171 w 1202217"/>
              <a:gd name="connsiteY6" fmla="*/ 1202217 h 1202217"/>
              <a:gd name="connsiteX7" fmla="*/ 10886 w 1202217"/>
              <a:gd name="connsiteY7" fmla="*/ 1191329 h 1202217"/>
              <a:gd name="connsiteX8" fmla="*/ 0 w 1202217"/>
              <a:gd name="connsiteY8" fmla="*/ 1165049 h 1202217"/>
              <a:gd name="connsiteX9" fmla="*/ 0 w 1202217"/>
              <a:gd name="connsiteY9" fmla="*/ 37166 h 1202217"/>
              <a:gd name="connsiteX10" fmla="*/ 10886 w 1202217"/>
              <a:gd name="connsiteY10" fmla="*/ 10886 h 120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02217" h="1202217">
                <a:moveTo>
                  <a:pt x="37166" y="0"/>
                </a:moveTo>
                <a:lnTo>
                  <a:pt x="1165049" y="0"/>
                </a:lnTo>
                <a:lnTo>
                  <a:pt x="1191329" y="10886"/>
                </a:lnTo>
                <a:cubicBezTo>
                  <a:pt x="1198056" y="17613"/>
                  <a:pt x="1202217" y="26906"/>
                  <a:pt x="1202217" y="37171"/>
                </a:cubicBezTo>
                <a:lnTo>
                  <a:pt x="1202217" y="1165044"/>
                </a:lnTo>
                <a:cubicBezTo>
                  <a:pt x="1202217" y="1185574"/>
                  <a:pt x="1185574" y="1202217"/>
                  <a:pt x="1165044" y="1202217"/>
                </a:cubicBezTo>
                <a:lnTo>
                  <a:pt x="37171" y="1202217"/>
                </a:lnTo>
                <a:cubicBezTo>
                  <a:pt x="26906" y="1202217"/>
                  <a:pt x="17613" y="1198056"/>
                  <a:pt x="10886" y="1191329"/>
                </a:cubicBezTo>
                <a:lnTo>
                  <a:pt x="0" y="1165049"/>
                </a:lnTo>
                <a:lnTo>
                  <a:pt x="0" y="37166"/>
                </a:lnTo>
                <a:lnTo>
                  <a:pt x="10886" y="10886"/>
                </a:lnTo>
                <a:close/>
              </a:path>
            </a:pathLst>
          </a:custGeom>
          <a:noFill/>
          <a:ln>
            <a:noFill/>
          </a:ln>
        </p:spPr>
      </p:pic>
      <p:cxnSp>
        <p:nvCxnSpPr>
          <p:cNvPr id="9" name="直線接點 8"/>
          <p:cNvCxnSpPr/>
          <p:nvPr/>
        </p:nvCxnSpPr>
        <p:spPr>
          <a:xfrm>
            <a:off x="3550942" y="1444686"/>
            <a:ext cx="0" cy="4448399"/>
          </a:xfrm>
          <a:prstGeom prst="line">
            <a:avLst/>
          </a:prstGeom>
          <a:ln w="1905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圓角矩形 34"/>
          <p:cNvSpPr/>
          <p:nvPr/>
        </p:nvSpPr>
        <p:spPr>
          <a:xfrm>
            <a:off x="3917249" y="1603366"/>
            <a:ext cx="7764677" cy="3997334"/>
          </a:xfrm>
          <a:prstGeom prst="roundRect">
            <a:avLst>
              <a:gd name="adj" fmla="val 2644"/>
            </a:avLst>
          </a:prstGeom>
          <a:noFill/>
          <a:ln>
            <a:solidFill>
              <a:schemeClr val="tx1">
                <a:alpha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7" name="直線接點 36"/>
          <p:cNvCxnSpPr/>
          <p:nvPr/>
        </p:nvCxnSpPr>
        <p:spPr>
          <a:xfrm>
            <a:off x="4132714" y="2276153"/>
            <a:ext cx="7325360" cy="0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字方塊 41"/>
          <p:cNvSpPr txBox="1"/>
          <p:nvPr/>
        </p:nvSpPr>
        <p:spPr>
          <a:xfrm>
            <a:off x="4132714" y="1708927"/>
            <a:ext cx="732536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TW" sz="2400" dirty="0" smtClean="0"/>
              <a:t>2. Create Volumes</a:t>
            </a:r>
            <a:endParaRPr lang="zh-TW" altLang="en-US" sz="2400" dirty="0"/>
          </a:p>
        </p:txBody>
      </p:sp>
      <p:pic>
        <p:nvPicPr>
          <p:cNvPr id="19" name="圖片 18"/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-50000"/>
                    </a14:imgEffect>
                  </a14:imgLayer>
                </a14:imgProps>
              </a:ext>
            </a:extLst>
          </a:blip>
          <a:srcRect l="6144" r="6144"/>
          <a:stretch/>
        </p:blipFill>
        <p:spPr>
          <a:xfrm>
            <a:off x="1860547" y="2973417"/>
            <a:ext cx="1202218" cy="1202218"/>
          </a:xfrm>
          <a:custGeom>
            <a:avLst/>
            <a:gdLst>
              <a:gd name="connsiteX0" fmla="*/ 37170 w 1202218"/>
              <a:gd name="connsiteY0" fmla="*/ 0 h 1202218"/>
              <a:gd name="connsiteX1" fmla="*/ 1165047 w 1202218"/>
              <a:gd name="connsiteY1" fmla="*/ 0 h 1202218"/>
              <a:gd name="connsiteX2" fmla="*/ 1191330 w 1202218"/>
              <a:gd name="connsiteY2" fmla="*/ 10887 h 1202218"/>
              <a:gd name="connsiteX3" fmla="*/ 1202218 w 1202218"/>
              <a:gd name="connsiteY3" fmla="*/ 37172 h 1202218"/>
              <a:gd name="connsiteX4" fmla="*/ 1202218 w 1202218"/>
              <a:gd name="connsiteY4" fmla="*/ 1165045 h 1202218"/>
              <a:gd name="connsiteX5" fmla="*/ 1165045 w 1202218"/>
              <a:gd name="connsiteY5" fmla="*/ 1202218 h 1202218"/>
              <a:gd name="connsiteX6" fmla="*/ 37172 w 1202218"/>
              <a:gd name="connsiteY6" fmla="*/ 1202218 h 1202218"/>
              <a:gd name="connsiteX7" fmla="*/ 10887 w 1202218"/>
              <a:gd name="connsiteY7" fmla="*/ 1191331 h 1202218"/>
              <a:gd name="connsiteX8" fmla="*/ 0 w 1202218"/>
              <a:gd name="connsiteY8" fmla="*/ 1165048 h 1202218"/>
              <a:gd name="connsiteX9" fmla="*/ 0 w 1202218"/>
              <a:gd name="connsiteY9" fmla="*/ 37170 h 1202218"/>
              <a:gd name="connsiteX10" fmla="*/ 10887 w 1202218"/>
              <a:gd name="connsiteY10" fmla="*/ 10887 h 1202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02218" h="1202218">
                <a:moveTo>
                  <a:pt x="37170" y="0"/>
                </a:moveTo>
                <a:lnTo>
                  <a:pt x="1165047" y="0"/>
                </a:lnTo>
                <a:lnTo>
                  <a:pt x="1191330" y="10887"/>
                </a:lnTo>
                <a:cubicBezTo>
                  <a:pt x="1198057" y="17614"/>
                  <a:pt x="1202218" y="26907"/>
                  <a:pt x="1202218" y="37172"/>
                </a:cubicBezTo>
                <a:lnTo>
                  <a:pt x="1202218" y="1165045"/>
                </a:lnTo>
                <a:cubicBezTo>
                  <a:pt x="1202218" y="1185575"/>
                  <a:pt x="1185575" y="1202218"/>
                  <a:pt x="1165045" y="1202218"/>
                </a:cubicBezTo>
                <a:lnTo>
                  <a:pt x="37172" y="1202218"/>
                </a:lnTo>
                <a:cubicBezTo>
                  <a:pt x="26907" y="1202218"/>
                  <a:pt x="17614" y="1198058"/>
                  <a:pt x="10887" y="1191331"/>
                </a:cubicBezTo>
                <a:lnTo>
                  <a:pt x="0" y="1165048"/>
                </a:lnTo>
                <a:lnTo>
                  <a:pt x="0" y="37170"/>
                </a:lnTo>
                <a:lnTo>
                  <a:pt x="10887" y="10887"/>
                </a:lnTo>
                <a:close/>
              </a:path>
            </a:pathLst>
          </a:custGeom>
        </p:spPr>
      </p:pic>
      <p:sp>
        <p:nvSpPr>
          <p:cNvPr id="21" name="文字方塊 20"/>
          <p:cNvSpPr txBox="1"/>
          <p:nvPr/>
        </p:nvSpPr>
        <p:spPr>
          <a:xfrm>
            <a:off x="1159005" y="4506719"/>
            <a:ext cx="12872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 smtClean="0">
                <a:solidFill>
                  <a:srgbClr val="FF0000"/>
                </a:solidFill>
              </a:rPr>
              <a:t>圖片</a:t>
            </a:r>
            <a:r>
              <a:rPr lang="en-US" altLang="zh-TW" sz="2000" b="1" dirty="0" smtClean="0">
                <a:solidFill>
                  <a:srgbClr val="FF0000"/>
                </a:solidFill>
              </a:rPr>
              <a:t/>
            </a:r>
            <a:br>
              <a:rPr lang="en-US" altLang="zh-TW" sz="2000" b="1" dirty="0" smtClean="0">
                <a:solidFill>
                  <a:srgbClr val="FF0000"/>
                </a:solidFill>
              </a:rPr>
            </a:br>
            <a:r>
              <a:rPr lang="zh-TW" altLang="en-US" sz="2000" b="1" dirty="0" smtClean="0">
                <a:solidFill>
                  <a:srgbClr val="FF0000"/>
                </a:solidFill>
              </a:rPr>
              <a:t>需更換</a:t>
            </a:r>
            <a:endParaRPr lang="zh-TW" altLang="en-US" sz="2000" b="1" dirty="0">
              <a:solidFill>
                <a:srgbClr val="FF0000"/>
              </a:solidFill>
            </a:endParaRPr>
          </a:p>
        </p:txBody>
      </p:sp>
      <p:sp>
        <p:nvSpPr>
          <p:cNvPr id="23" name="圓角矩形 22"/>
          <p:cNvSpPr/>
          <p:nvPr/>
        </p:nvSpPr>
        <p:spPr>
          <a:xfrm>
            <a:off x="1863014" y="1687283"/>
            <a:ext cx="1197284" cy="1202218"/>
          </a:xfrm>
          <a:prstGeom prst="roundRect">
            <a:avLst>
              <a:gd name="adj" fmla="val 3198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99941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圓角矩形 37"/>
          <p:cNvSpPr/>
          <p:nvPr/>
        </p:nvSpPr>
        <p:spPr>
          <a:xfrm>
            <a:off x="426129" y="1603366"/>
            <a:ext cx="2758506" cy="3997334"/>
          </a:xfrm>
          <a:prstGeom prst="roundRect">
            <a:avLst>
              <a:gd name="adj" fmla="val 2644"/>
            </a:avLst>
          </a:prstGeom>
          <a:blipFill dpi="0" rotWithShape="1">
            <a:blip r:embed="rId2">
              <a:alphaModFix amt="75000"/>
            </a:blip>
            <a:srcRect/>
            <a:stretch>
              <a:fillRect/>
            </a:stretch>
          </a:blipFill>
          <a:ln>
            <a:solidFill>
              <a:schemeClr val="tx1">
                <a:alpha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9" name="圖片 38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0000"/>
                    </a14:imgEffect>
                  </a14:imgLayer>
                </a14:imgProps>
              </a:ext>
            </a:extLst>
          </a:blip>
          <a:srcRect l="6937" r="6937"/>
          <a:stretch/>
        </p:blipFill>
        <p:spPr>
          <a:xfrm>
            <a:off x="542505" y="4259554"/>
            <a:ext cx="2520262" cy="1250659"/>
          </a:xfrm>
          <a:custGeom>
            <a:avLst/>
            <a:gdLst>
              <a:gd name="connsiteX0" fmla="*/ 37168 w 1202219"/>
              <a:gd name="connsiteY0" fmla="*/ 0 h 1202217"/>
              <a:gd name="connsiteX1" fmla="*/ 1165051 w 1202219"/>
              <a:gd name="connsiteY1" fmla="*/ 0 h 1202217"/>
              <a:gd name="connsiteX2" fmla="*/ 1191331 w 1202219"/>
              <a:gd name="connsiteY2" fmla="*/ 10886 h 1202217"/>
              <a:gd name="connsiteX3" fmla="*/ 1202219 w 1202219"/>
              <a:gd name="connsiteY3" fmla="*/ 37171 h 1202217"/>
              <a:gd name="connsiteX4" fmla="*/ 1202219 w 1202219"/>
              <a:gd name="connsiteY4" fmla="*/ 1165044 h 1202217"/>
              <a:gd name="connsiteX5" fmla="*/ 1165046 w 1202219"/>
              <a:gd name="connsiteY5" fmla="*/ 1202217 h 1202217"/>
              <a:gd name="connsiteX6" fmla="*/ 37173 w 1202219"/>
              <a:gd name="connsiteY6" fmla="*/ 1202217 h 1202217"/>
              <a:gd name="connsiteX7" fmla="*/ 0 w 1202219"/>
              <a:gd name="connsiteY7" fmla="*/ 1165044 h 1202217"/>
              <a:gd name="connsiteX8" fmla="*/ 0 w 1202219"/>
              <a:gd name="connsiteY8" fmla="*/ 37171 h 1202217"/>
              <a:gd name="connsiteX9" fmla="*/ 10888 w 1202219"/>
              <a:gd name="connsiteY9" fmla="*/ 10886 h 120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02219" h="1202217">
                <a:moveTo>
                  <a:pt x="37168" y="0"/>
                </a:moveTo>
                <a:lnTo>
                  <a:pt x="1165051" y="0"/>
                </a:lnTo>
                <a:lnTo>
                  <a:pt x="1191331" y="10886"/>
                </a:lnTo>
                <a:cubicBezTo>
                  <a:pt x="1198058" y="17613"/>
                  <a:pt x="1202219" y="26906"/>
                  <a:pt x="1202219" y="37171"/>
                </a:cubicBezTo>
                <a:lnTo>
                  <a:pt x="1202219" y="1165044"/>
                </a:lnTo>
                <a:cubicBezTo>
                  <a:pt x="1202219" y="1185574"/>
                  <a:pt x="1185576" y="1202217"/>
                  <a:pt x="1165046" y="1202217"/>
                </a:cubicBezTo>
                <a:lnTo>
                  <a:pt x="37173" y="1202217"/>
                </a:lnTo>
                <a:cubicBezTo>
                  <a:pt x="16643" y="1202217"/>
                  <a:pt x="0" y="1185574"/>
                  <a:pt x="0" y="1165044"/>
                </a:cubicBezTo>
                <a:lnTo>
                  <a:pt x="0" y="37171"/>
                </a:lnTo>
                <a:cubicBezTo>
                  <a:pt x="0" y="26906"/>
                  <a:pt x="4161" y="17613"/>
                  <a:pt x="10888" y="10886"/>
                </a:cubicBezTo>
                <a:close/>
              </a:path>
            </a:pathLst>
          </a:cu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System Architecture</a:t>
            </a:r>
            <a:endParaRPr lang="zh-TW" altLang="en-US" dirty="0"/>
          </a:p>
        </p:txBody>
      </p:sp>
      <p:sp>
        <p:nvSpPr>
          <p:cNvPr id="7" name="內容版面配置區 6"/>
          <p:cNvSpPr>
            <a:spLocks noGrp="1"/>
          </p:cNvSpPr>
          <p:nvPr>
            <p:ph idx="1"/>
          </p:nvPr>
        </p:nvSpPr>
        <p:spPr>
          <a:xfrm>
            <a:off x="4132714" y="2481944"/>
            <a:ext cx="7325360" cy="2883158"/>
          </a:xfrm>
        </p:spPr>
        <p:txBody>
          <a:bodyPr/>
          <a:lstStyle/>
          <a:p>
            <a:r>
              <a:rPr lang="en-US" altLang="zh-TW" dirty="0" smtClean="0"/>
              <a:t>Instructions of Rewrite System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System Architecture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33" name="圖片 32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50000"/>
                    </a14:imgEffect>
                  </a14:imgLayer>
                </a14:imgProps>
              </a:ext>
            </a:extLst>
          </a:blip>
          <a:srcRect l="994" t="1" r="56940" b="-1"/>
          <a:stretch/>
        </p:blipFill>
        <p:spPr>
          <a:xfrm>
            <a:off x="542504" y="1687283"/>
            <a:ext cx="1202218" cy="1202218"/>
          </a:xfrm>
          <a:custGeom>
            <a:avLst/>
            <a:gdLst>
              <a:gd name="connsiteX0" fmla="*/ 37173 w 1202218"/>
              <a:gd name="connsiteY0" fmla="*/ 0 h 1202218"/>
              <a:gd name="connsiteX1" fmla="*/ 1165046 w 1202218"/>
              <a:gd name="connsiteY1" fmla="*/ 0 h 1202218"/>
              <a:gd name="connsiteX2" fmla="*/ 1191331 w 1202218"/>
              <a:gd name="connsiteY2" fmla="*/ 10888 h 1202218"/>
              <a:gd name="connsiteX3" fmla="*/ 1202218 w 1202218"/>
              <a:gd name="connsiteY3" fmla="*/ 37171 h 1202218"/>
              <a:gd name="connsiteX4" fmla="*/ 1202218 w 1202218"/>
              <a:gd name="connsiteY4" fmla="*/ 1165049 h 1202218"/>
              <a:gd name="connsiteX5" fmla="*/ 1191331 w 1202218"/>
              <a:gd name="connsiteY5" fmla="*/ 1191331 h 1202218"/>
              <a:gd name="connsiteX6" fmla="*/ 1165048 w 1202218"/>
              <a:gd name="connsiteY6" fmla="*/ 1202218 h 1202218"/>
              <a:gd name="connsiteX7" fmla="*/ 37171 w 1202218"/>
              <a:gd name="connsiteY7" fmla="*/ 1202218 h 1202218"/>
              <a:gd name="connsiteX8" fmla="*/ 10888 w 1202218"/>
              <a:gd name="connsiteY8" fmla="*/ 1191331 h 1202218"/>
              <a:gd name="connsiteX9" fmla="*/ 0 w 1202218"/>
              <a:gd name="connsiteY9" fmla="*/ 1165046 h 1202218"/>
              <a:gd name="connsiteX10" fmla="*/ 0 w 1202218"/>
              <a:gd name="connsiteY10" fmla="*/ 37173 h 1202218"/>
              <a:gd name="connsiteX11" fmla="*/ 37173 w 1202218"/>
              <a:gd name="connsiteY11" fmla="*/ 0 h 1202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02218" h="1202218">
                <a:moveTo>
                  <a:pt x="37173" y="0"/>
                </a:moveTo>
                <a:lnTo>
                  <a:pt x="1165046" y="0"/>
                </a:lnTo>
                <a:cubicBezTo>
                  <a:pt x="1175311" y="0"/>
                  <a:pt x="1184604" y="4161"/>
                  <a:pt x="1191331" y="10888"/>
                </a:cubicBezTo>
                <a:lnTo>
                  <a:pt x="1202218" y="37171"/>
                </a:lnTo>
                <a:lnTo>
                  <a:pt x="1202218" y="1165049"/>
                </a:lnTo>
                <a:lnTo>
                  <a:pt x="1191331" y="1191331"/>
                </a:lnTo>
                <a:lnTo>
                  <a:pt x="1165048" y="1202218"/>
                </a:lnTo>
                <a:lnTo>
                  <a:pt x="37171" y="1202218"/>
                </a:lnTo>
                <a:lnTo>
                  <a:pt x="10888" y="1191331"/>
                </a:lnTo>
                <a:cubicBezTo>
                  <a:pt x="4161" y="1184604"/>
                  <a:pt x="0" y="1175311"/>
                  <a:pt x="0" y="1165046"/>
                </a:cubicBezTo>
                <a:lnTo>
                  <a:pt x="0" y="37173"/>
                </a:lnTo>
                <a:cubicBezTo>
                  <a:pt x="0" y="16643"/>
                  <a:pt x="16643" y="0"/>
                  <a:pt x="37173" y="0"/>
                </a:cubicBezTo>
                <a:close/>
              </a:path>
            </a:pathLst>
          </a:custGeom>
        </p:spPr>
      </p:pic>
      <p:pic>
        <p:nvPicPr>
          <p:cNvPr id="28" name="圖片 27"/>
          <p:cNvPicPr>
            <a:picLocks noChangeAspect="1"/>
          </p:cNvPicPr>
          <p:nvPr/>
        </p:nvPicPr>
        <p:blipFill rotWithShape="1">
          <a:blip r:embed="rId7"/>
          <a:srcRect l="4682" t="15110" r="35093" b="20271"/>
          <a:stretch/>
        </p:blipFill>
        <p:spPr>
          <a:xfrm>
            <a:off x="542505" y="2973419"/>
            <a:ext cx="1202218" cy="1202216"/>
          </a:xfrm>
          <a:custGeom>
            <a:avLst/>
            <a:gdLst>
              <a:gd name="connsiteX0" fmla="*/ 37165 w 1202218"/>
              <a:gd name="connsiteY0" fmla="*/ 0 h 1202216"/>
              <a:gd name="connsiteX1" fmla="*/ 1165052 w 1202218"/>
              <a:gd name="connsiteY1" fmla="*/ 0 h 1202216"/>
              <a:gd name="connsiteX2" fmla="*/ 1191330 w 1202218"/>
              <a:gd name="connsiteY2" fmla="*/ 10885 h 1202216"/>
              <a:gd name="connsiteX3" fmla="*/ 1202218 w 1202218"/>
              <a:gd name="connsiteY3" fmla="*/ 37170 h 1202216"/>
              <a:gd name="connsiteX4" fmla="*/ 1202218 w 1202218"/>
              <a:gd name="connsiteY4" fmla="*/ 1165043 h 1202216"/>
              <a:gd name="connsiteX5" fmla="*/ 1165045 w 1202218"/>
              <a:gd name="connsiteY5" fmla="*/ 1202216 h 1202216"/>
              <a:gd name="connsiteX6" fmla="*/ 37172 w 1202218"/>
              <a:gd name="connsiteY6" fmla="*/ 1202216 h 1202216"/>
              <a:gd name="connsiteX7" fmla="*/ 10887 w 1202218"/>
              <a:gd name="connsiteY7" fmla="*/ 1191328 h 1202216"/>
              <a:gd name="connsiteX8" fmla="*/ 0 w 1202218"/>
              <a:gd name="connsiteY8" fmla="*/ 1165046 h 1202216"/>
              <a:gd name="connsiteX9" fmla="*/ 0 w 1202218"/>
              <a:gd name="connsiteY9" fmla="*/ 37168 h 1202216"/>
              <a:gd name="connsiteX10" fmla="*/ 10887 w 1202218"/>
              <a:gd name="connsiteY10" fmla="*/ 10885 h 1202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02218" h="1202216">
                <a:moveTo>
                  <a:pt x="37165" y="0"/>
                </a:moveTo>
                <a:lnTo>
                  <a:pt x="1165052" y="0"/>
                </a:lnTo>
                <a:lnTo>
                  <a:pt x="1191330" y="10885"/>
                </a:lnTo>
                <a:cubicBezTo>
                  <a:pt x="1198057" y="17612"/>
                  <a:pt x="1202218" y="26905"/>
                  <a:pt x="1202218" y="37170"/>
                </a:cubicBezTo>
                <a:lnTo>
                  <a:pt x="1202218" y="1165043"/>
                </a:lnTo>
                <a:cubicBezTo>
                  <a:pt x="1202218" y="1185573"/>
                  <a:pt x="1185575" y="1202216"/>
                  <a:pt x="1165045" y="1202216"/>
                </a:cubicBezTo>
                <a:lnTo>
                  <a:pt x="37172" y="1202216"/>
                </a:lnTo>
                <a:cubicBezTo>
                  <a:pt x="26907" y="1202216"/>
                  <a:pt x="17614" y="1198055"/>
                  <a:pt x="10887" y="1191328"/>
                </a:cubicBezTo>
                <a:lnTo>
                  <a:pt x="0" y="1165046"/>
                </a:lnTo>
                <a:lnTo>
                  <a:pt x="0" y="37168"/>
                </a:lnTo>
                <a:lnTo>
                  <a:pt x="10887" y="10885"/>
                </a:lnTo>
                <a:close/>
              </a:path>
            </a:pathLst>
          </a:custGeom>
        </p:spPr>
      </p:pic>
      <p:pic>
        <p:nvPicPr>
          <p:cNvPr id="17" name="圖片 16"/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50000"/>
                    </a14:imgEffect>
                  </a14:imgLayer>
                </a14:imgProps>
              </a:ext>
            </a:extLst>
          </a:blip>
          <a:srcRect t="474" r="36706" b="14672"/>
          <a:stretch/>
        </p:blipFill>
        <p:spPr>
          <a:xfrm>
            <a:off x="1861103" y="1687284"/>
            <a:ext cx="1202217" cy="1202217"/>
          </a:xfrm>
          <a:custGeom>
            <a:avLst/>
            <a:gdLst>
              <a:gd name="connsiteX0" fmla="*/ 37166 w 1202217"/>
              <a:gd name="connsiteY0" fmla="*/ 0 h 1202217"/>
              <a:gd name="connsiteX1" fmla="*/ 1165049 w 1202217"/>
              <a:gd name="connsiteY1" fmla="*/ 0 h 1202217"/>
              <a:gd name="connsiteX2" fmla="*/ 1191329 w 1202217"/>
              <a:gd name="connsiteY2" fmla="*/ 10886 h 1202217"/>
              <a:gd name="connsiteX3" fmla="*/ 1202217 w 1202217"/>
              <a:gd name="connsiteY3" fmla="*/ 37171 h 1202217"/>
              <a:gd name="connsiteX4" fmla="*/ 1202217 w 1202217"/>
              <a:gd name="connsiteY4" fmla="*/ 1165044 h 1202217"/>
              <a:gd name="connsiteX5" fmla="*/ 1165044 w 1202217"/>
              <a:gd name="connsiteY5" fmla="*/ 1202217 h 1202217"/>
              <a:gd name="connsiteX6" fmla="*/ 37171 w 1202217"/>
              <a:gd name="connsiteY6" fmla="*/ 1202217 h 1202217"/>
              <a:gd name="connsiteX7" fmla="*/ 10886 w 1202217"/>
              <a:gd name="connsiteY7" fmla="*/ 1191329 h 1202217"/>
              <a:gd name="connsiteX8" fmla="*/ 0 w 1202217"/>
              <a:gd name="connsiteY8" fmla="*/ 1165049 h 1202217"/>
              <a:gd name="connsiteX9" fmla="*/ 0 w 1202217"/>
              <a:gd name="connsiteY9" fmla="*/ 37166 h 1202217"/>
              <a:gd name="connsiteX10" fmla="*/ 10886 w 1202217"/>
              <a:gd name="connsiteY10" fmla="*/ 10886 h 120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02217" h="1202217">
                <a:moveTo>
                  <a:pt x="37166" y="0"/>
                </a:moveTo>
                <a:lnTo>
                  <a:pt x="1165049" y="0"/>
                </a:lnTo>
                <a:lnTo>
                  <a:pt x="1191329" y="10886"/>
                </a:lnTo>
                <a:cubicBezTo>
                  <a:pt x="1198056" y="17613"/>
                  <a:pt x="1202217" y="26906"/>
                  <a:pt x="1202217" y="37171"/>
                </a:cubicBezTo>
                <a:lnTo>
                  <a:pt x="1202217" y="1165044"/>
                </a:lnTo>
                <a:cubicBezTo>
                  <a:pt x="1202217" y="1185574"/>
                  <a:pt x="1185574" y="1202217"/>
                  <a:pt x="1165044" y="1202217"/>
                </a:cubicBezTo>
                <a:lnTo>
                  <a:pt x="37171" y="1202217"/>
                </a:lnTo>
                <a:cubicBezTo>
                  <a:pt x="26906" y="1202217"/>
                  <a:pt x="17613" y="1198056"/>
                  <a:pt x="10886" y="1191329"/>
                </a:cubicBezTo>
                <a:lnTo>
                  <a:pt x="0" y="1165049"/>
                </a:lnTo>
                <a:lnTo>
                  <a:pt x="0" y="37166"/>
                </a:lnTo>
                <a:lnTo>
                  <a:pt x="10886" y="10886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27" name="圖片 26"/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-50000"/>
                    </a14:imgEffect>
                  </a14:imgLayer>
                </a14:imgProps>
              </a:ext>
            </a:extLst>
          </a:blip>
          <a:srcRect l="6144" r="6144"/>
          <a:stretch/>
        </p:blipFill>
        <p:spPr>
          <a:xfrm>
            <a:off x="1860547" y="2973417"/>
            <a:ext cx="1202218" cy="1202218"/>
          </a:xfrm>
          <a:custGeom>
            <a:avLst/>
            <a:gdLst>
              <a:gd name="connsiteX0" fmla="*/ 37170 w 1202218"/>
              <a:gd name="connsiteY0" fmla="*/ 0 h 1202218"/>
              <a:gd name="connsiteX1" fmla="*/ 1165047 w 1202218"/>
              <a:gd name="connsiteY1" fmla="*/ 0 h 1202218"/>
              <a:gd name="connsiteX2" fmla="*/ 1191330 w 1202218"/>
              <a:gd name="connsiteY2" fmla="*/ 10887 h 1202218"/>
              <a:gd name="connsiteX3" fmla="*/ 1202218 w 1202218"/>
              <a:gd name="connsiteY3" fmla="*/ 37172 h 1202218"/>
              <a:gd name="connsiteX4" fmla="*/ 1202218 w 1202218"/>
              <a:gd name="connsiteY4" fmla="*/ 1165045 h 1202218"/>
              <a:gd name="connsiteX5" fmla="*/ 1165045 w 1202218"/>
              <a:gd name="connsiteY5" fmla="*/ 1202218 h 1202218"/>
              <a:gd name="connsiteX6" fmla="*/ 37172 w 1202218"/>
              <a:gd name="connsiteY6" fmla="*/ 1202218 h 1202218"/>
              <a:gd name="connsiteX7" fmla="*/ 10887 w 1202218"/>
              <a:gd name="connsiteY7" fmla="*/ 1191331 h 1202218"/>
              <a:gd name="connsiteX8" fmla="*/ 0 w 1202218"/>
              <a:gd name="connsiteY8" fmla="*/ 1165048 h 1202218"/>
              <a:gd name="connsiteX9" fmla="*/ 0 w 1202218"/>
              <a:gd name="connsiteY9" fmla="*/ 37170 h 1202218"/>
              <a:gd name="connsiteX10" fmla="*/ 10887 w 1202218"/>
              <a:gd name="connsiteY10" fmla="*/ 10887 h 1202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02218" h="1202218">
                <a:moveTo>
                  <a:pt x="37170" y="0"/>
                </a:moveTo>
                <a:lnTo>
                  <a:pt x="1165047" y="0"/>
                </a:lnTo>
                <a:lnTo>
                  <a:pt x="1191330" y="10887"/>
                </a:lnTo>
                <a:cubicBezTo>
                  <a:pt x="1198057" y="17614"/>
                  <a:pt x="1202218" y="26907"/>
                  <a:pt x="1202218" y="37172"/>
                </a:cubicBezTo>
                <a:lnTo>
                  <a:pt x="1202218" y="1165045"/>
                </a:lnTo>
                <a:cubicBezTo>
                  <a:pt x="1202218" y="1185575"/>
                  <a:pt x="1185575" y="1202218"/>
                  <a:pt x="1165045" y="1202218"/>
                </a:cubicBezTo>
                <a:lnTo>
                  <a:pt x="37172" y="1202218"/>
                </a:lnTo>
                <a:cubicBezTo>
                  <a:pt x="26907" y="1202218"/>
                  <a:pt x="17614" y="1198058"/>
                  <a:pt x="10887" y="1191331"/>
                </a:cubicBezTo>
                <a:lnTo>
                  <a:pt x="0" y="1165048"/>
                </a:lnTo>
                <a:lnTo>
                  <a:pt x="0" y="37170"/>
                </a:lnTo>
                <a:lnTo>
                  <a:pt x="10887" y="10887"/>
                </a:lnTo>
                <a:close/>
              </a:path>
            </a:pathLst>
          </a:custGeom>
        </p:spPr>
      </p:pic>
      <p:sp>
        <p:nvSpPr>
          <p:cNvPr id="34" name="文字方塊 33"/>
          <p:cNvSpPr txBox="1"/>
          <p:nvPr/>
        </p:nvSpPr>
        <p:spPr>
          <a:xfrm>
            <a:off x="1159005" y="4506719"/>
            <a:ext cx="12872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 smtClean="0">
                <a:solidFill>
                  <a:srgbClr val="FF0000"/>
                </a:solidFill>
              </a:rPr>
              <a:t>圖片</a:t>
            </a:r>
            <a:r>
              <a:rPr lang="en-US" altLang="zh-TW" sz="2000" b="1" dirty="0" smtClean="0">
                <a:solidFill>
                  <a:srgbClr val="FF0000"/>
                </a:solidFill>
              </a:rPr>
              <a:t/>
            </a:r>
            <a:br>
              <a:rPr lang="en-US" altLang="zh-TW" sz="2000" b="1" dirty="0" smtClean="0">
                <a:solidFill>
                  <a:srgbClr val="FF0000"/>
                </a:solidFill>
              </a:rPr>
            </a:br>
            <a:r>
              <a:rPr lang="zh-TW" altLang="en-US" sz="2000" b="1" dirty="0" smtClean="0">
                <a:solidFill>
                  <a:srgbClr val="FF0000"/>
                </a:solidFill>
              </a:rPr>
              <a:t>需更換</a:t>
            </a:r>
            <a:endParaRPr lang="zh-TW" altLang="en-US" sz="2000" b="1" dirty="0">
              <a:solidFill>
                <a:srgbClr val="FF0000"/>
              </a:solidFill>
            </a:endParaRPr>
          </a:p>
        </p:txBody>
      </p:sp>
      <p:cxnSp>
        <p:nvCxnSpPr>
          <p:cNvPr id="9" name="直線接點 8"/>
          <p:cNvCxnSpPr/>
          <p:nvPr/>
        </p:nvCxnSpPr>
        <p:spPr>
          <a:xfrm>
            <a:off x="3550942" y="1444686"/>
            <a:ext cx="0" cy="4448399"/>
          </a:xfrm>
          <a:prstGeom prst="line">
            <a:avLst/>
          </a:prstGeom>
          <a:ln w="1905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圓角矩形 34"/>
          <p:cNvSpPr/>
          <p:nvPr/>
        </p:nvSpPr>
        <p:spPr>
          <a:xfrm>
            <a:off x="3917249" y="1603366"/>
            <a:ext cx="7764677" cy="3997334"/>
          </a:xfrm>
          <a:prstGeom prst="roundRect">
            <a:avLst>
              <a:gd name="adj" fmla="val 2644"/>
            </a:avLst>
          </a:prstGeom>
          <a:noFill/>
          <a:ln>
            <a:solidFill>
              <a:schemeClr val="tx1">
                <a:alpha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7" name="直線接點 36"/>
          <p:cNvCxnSpPr/>
          <p:nvPr/>
        </p:nvCxnSpPr>
        <p:spPr>
          <a:xfrm>
            <a:off x="4132714" y="2276153"/>
            <a:ext cx="7325360" cy="0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字方塊 41"/>
          <p:cNvSpPr txBox="1"/>
          <p:nvPr/>
        </p:nvSpPr>
        <p:spPr>
          <a:xfrm>
            <a:off x="4132714" y="1708927"/>
            <a:ext cx="732536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TW" sz="2400" dirty="0" smtClean="0"/>
              <a:t>3. Generate the Space</a:t>
            </a:r>
            <a:endParaRPr lang="zh-TW" altLang="en-US" sz="2400" dirty="0"/>
          </a:p>
        </p:txBody>
      </p:sp>
      <p:sp>
        <p:nvSpPr>
          <p:cNvPr id="36" name="圓角矩形 35"/>
          <p:cNvSpPr/>
          <p:nvPr/>
        </p:nvSpPr>
        <p:spPr>
          <a:xfrm>
            <a:off x="542504" y="2973417"/>
            <a:ext cx="1197284" cy="1202218"/>
          </a:xfrm>
          <a:prstGeom prst="roundRect">
            <a:avLst>
              <a:gd name="adj" fmla="val 3198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07992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圓角矩形 35"/>
          <p:cNvSpPr/>
          <p:nvPr/>
        </p:nvSpPr>
        <p:spPr>
          <a:xfrm>
            <a:off x="426129" y="1603366"/>
            <a:ext cx="2758506" cy="3997334"/>
          </a:xfrm>
          <a:prstGeom prst="roundRect">
            <a:avLst>
              <a:gd name="adj" fmla="val 2644"/>
            </a:avLst>
          </a:prstGeom>
          <a:blipFill dpi="0" rotWithShape="1">
            <a:blip r:embed="rId2">
              <a:alphaModFix amt="75000"/>
            </a:blip>
            <a:srcRect/>
            <a:stretch>
              <a:fillRect/>
            </a:stretch>
          </a:blipFill>
          <a:ln>
            <a:solidFill>
              <a:schemeClr val="tx1">
                <a:alpha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8" name="圖片 37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0000"/>
                    </a14:imgEffect>
                  </a14:imgLayer>
                </a14:imgProps>
              </a:ext>
            </a:extLst>
          </a:blip>
          <a:srcRect l="6937" r="6937"/>
          <a:stretch/>
        </p:blipFill>
        <p:spPr>
          <a:xfrm>
            <a:off x="542505" y="4259554"/>
            <a:ext cx="2520262" cy="1250659"/>
          </a:xfrm>
          <a:custGeom>
            <a:avLst/>
            <a:gdLst>
              <a:gd name="connsiteX0" fmla="*/ 37168 w 1202219"/>
              <a:gd name="connsiteY0" fmla="*/ 0 h 1202217"/>
              <a:gd name="connsiteX1" fmla="*/ 1165051 w 1202219"/>
              <a:gd name="connsiteY1" fmla="*/ 0 h 1202217"/>
              <a:gd name="connsiteX2" fmla="*/ 1191331 w 1202219"/>
              <a:gd name="connsiteY2" fmla="*/ 10886 h 1202217"/>
              <a:gd name="connsiteX3" fmla="*/ 1202219 w 1202219"/>
              <a:gd name="connsiteY3" fmla="*/ 37171 h 1202217"/>
              <a:gd name="connsiteX4" fmla="*/ 1202219 w 1202219"/>
              <a:gd name="connsiteY4" fmla="*/ 1165044 h 1202217"/>
              <a:gd name="connsiteX5" fmla="*/ 1165046 w 1202219"/>
              <a:gd name="connsiteY5" fmla="*/ 1202217 h 1202217"/>
              <a:gd name="connsiteX6" fmla="*/ 37173 w 1202219"/>
              <a:gd name="connsiteY6" fmla="*/ 1202217 h 1202217"/>
              <a:gd name="connsiteX7" fmla="*/ 0 w 1202219"/>
              <a:gd name="connsiteY7" fmla="*/ 1165044 h 1202217"/>
              <a:gd name="connsiteX8" fmla="*/ 0 w 1202219"/>
              <a:gd name="connsiteY8" fmla="*/ 37171 h 1202217"/>
              <a:gd name="connsiteX9" fmla="*/ 10888 w 1202219"/>
              <a:gd name="connsiteY9" fmla="*/ 10886 h 120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02219" h="1202217">
                <a:moveTo>
                  <a:pt x="37168" y="0"/>
                </a:moveTo>
                <a:lnTo>
                  <a:pt x="1165051" y="0"/>
                </a:lnTo>
                <a:lnTo>
                  <a:pt x="1191331" y="10886"/>
                </a:lnTo>
                <a:cubicBezTo>
                  <a:pt x="1198058" y="17613"/>
                  <a:pt x="1202219" y="26906"/>
                  <a:pt x="1202219" y="37171"/>
                </a:cubicBezTo>
                <a:lnTo>
                  <a:pt x="1202219" y="1165044"/>
                </a:lnTo>
                <a:cubicBezTo>
                  <a:pt x="1202219" y="1185574"/>
                  <a:pt x="1185576" y="1202217"/>
                  <a:pt x="1165046" y="1202217"/>
                </a:cubicBezTo>
                <a:lnTo>
                  <a:pt x="37173" y="1202217"/>
                </a:lnTo>
                <a:cubicBezTo>
                  <a:pt x="16643" y="1202217"/>
                  <a:pt x="0" y="1185574"/>
                  <a:pt x="0" y="1165044"/>
                </a:cubicBezTo>
                <a:lnTo>
                  <a:pt x="0" y="37171"/>
                </a:lnTo>
                <a:cubicBezTo>
                  <a:pt x="0" y="26906"/>
                  <a:pt x="4161" y="17613"/>
                  <a:pt x="10888" y="10886"/>
                </a:cubicBezTo>
                <a:close/>
              </a:path>
            </a:pathLst>
          </a:cu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System Architecture</a:t>
            </a:r>
            <a:endParaRPr lang="zh-TW" altLang="en-US" dirty="0"/>
          </a:p>
        </p:txBody>
      </p:sp>
      <p:sp>
        <p:nvSpPr>
          <p:cNvPr id="7" name="內容版面配置區 6"/>
          <p:cNvSpPr>
            <a:spLocks noGrp="1"/>
          </p:cNvSpPr>
          <p:nvPr>
            <p:ph idx="1"/>
          </p:nvPr>
        </p:nvSpPr>
        <p:spPr>
          <a:xfrm>
            <a:off x="4132714" y="2481944"/>
            <a:ext cx="3521296" cy="2883158"/>
          </a:xfrm>
        </p:spPr>
        <p:txBody>
          <a:bodyPr/>
          <a:lstStyle/>
          <a:p>
            <a:r>
              <a:rPr lang="en-US" altLang="zh-TW" dirty="0"/>
              <a:t>Genetic Algorithm for emergence objects</a:t>
            </a:r>
          </a:p>
          <a:p>
            <a:r>
              <a:rPr lang="en-US" altLang="zh-TW" dirty="0"/>
              <a:t>Nine main metrics to design the fitness functions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System Architecture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33" name="圖片 32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50000"/>
                    </a14:imgEffect>
                  </a14:imgLayer>
                </a14:imgProps>
              </a:ext>
            </a:extLst>
          </a:blip>
          <a:srcRect l="994" t="1" r="56940" b="-1"/>
          <a:stretch/>
        </p:blipFill>
        <p:spPr>
          <a:xfrm>
            <a:off x="542504" y="1687283"/>
            <a:ext cx="1202218" cy="1202218"/>
          </a:xfrm>
          <a:custGeom>
            <a:avLst/>
            <a:gdLst>
              <a:gd name="connsiteX0" fmla="*/ 37173 w 1202218"/>
              <a:gd name="connsiteY0" fmla="*/ 0 h 1202218"/>
              <a:gd name="connsiteX1" fmla="*/ 1165046 w 1202218"/>
              <a:gd name="connsiteY1" fmla="*/ 0 h 1202218"/>
              <a:gd name="connsiteX2" fmla="*/ 1191331 w 1202218"/>
              <a:gd name="connsiteY2" fmla="*/ 10888 h 1202218"/>
              <a:gd name="connsiteX3" fmla="*/ 1202218 w 1202218"/>
              <a:gd name="connsiteY3" fmla="*/ 37171 h 1202218"/>
              <a:gd name="connsiteX4" fmla="*/ 1202218 w 1202218"/>
              <a:gd name="connsiteY4" fmla="*/ 1165049 h 1202218"/>
              <a:gd name="connsiteX5" fmla="*/ 1191331 w 1202218"/>
              <a:gd name="connsiteY5" fmla="*/ 1191331 h 1202218"/>
              <a:gd name="connsiteX6" fmla="*/ 1165048 w 1202218"/>
              <a:gd name="connsiteY6" fmla="*/ 1202218 h 1202218"/>
              <a:gd name="connsiteX7" fmla="*/ 37171 w 1202218"/>
              <a:gd name="connsiteY7" fmla="*/ 1202218 h 1202218"/>
              <a:gd name="connsiteX8" fmla="*/ 10888 w 1202218"/>
              <a:gd name="connsiteY8" fmla="*/ 1191331 h 1202218"/>
              <a:gd name="connsiteX9" fmla="*/ 0 w 1202218"/>
              <a:gd name="connsiteY9" fmla="*/ 1165046 h 1202218"/>
              <a:gd name="connsiteX10" fmla="*/ 0 w 1202218"/>
              <a:gd name="connsiteY10" fmla="*/ 37173 h 1202218"/>
              <a:gd name="connsiteX11" fmla="*/ 37173 w 1202218"/>
              <a:gd name="connsiteY11" fmla="*/ 0 h 1202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02218" h="1202218">
                <a:moveTo>
                  <a:pt x="37173" y="0"/>
                </a:moveTo>
                <a:lnTo>
                  <a:pt x="1165046" y="0"/>
                </a:lnTo>
                <a:cubicBezTo>
                  <a:pt x="1175311" y="0"/>
                  <a:pt x="1184604" y="4161"/>
                  <a:pt x="1191331" y="10888"/>
                </a:cubicBezTo>
                <a:lnTo>
                  <a:pt x="1202218" y="37171"/>
                </a:lnTo>
                <a:lnTo>
                  <a:pt x="1202218" y="1165049"/>
                </a:lnTo>
                <a:lnTo>
                  <a:pt x="1191331" y="1191331"/>
                </a:lnTo>
                <a:lnTo>
                  <a:pt x="1165048" y="1202218"/>
                </a:lnTo>
                <a:lnTo>
                  <a:pt x="37171" y="1202218"/>
                </a:lnTo>
                <a:lnTo>
                  <a:pt x="10888" y="1191331"/>
                </a:lnTo>
                <a:cubicBezTo>
                  <a:pt x="4161" y="1184604"/>
                  <a:pt x="0" y="1175311"/>
                  <a:pt x="0" y="1165046"/>
                </a:cubicBezTo>
                <a:lnTo>
                  <a:pt x="0" y="37173"/>
                </a:lnTo>
                <a:cubicBezTo>
                  <a:pt x="0" y="16643"/>
                  <a:pt x="16643" y="0"/>
                  <a:pt x="37173" y="0"/>
                </a:cubicBezTo>
                <a:close/>
              </a:path>
            </a:pathLst>
          </a:custGeom>
        </p:spPr>
      </p:pic>
      <p:pic>
        <p:nvPicPr>
          <p:cNvPr id="28" name="圖片 27"/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50000"/>
                    </a14:imgEffect>
                  </a14:imgLayer>
                </a14:imgProps>
              </a:ext>
            </a:extLst>
          </a:blip>
          <a:srcRect l="4682" t="15110" r="35093" b="20271"/>
          <a:stretch/>
        </p:blipFill>
        <p:spPr>
          <a:xfrm>
            <a:off x="542505" y="2973419"/>
            <a:ext cx="1202218" cy="1202216"/>
          </a:xfrm>
          <a:custGeom>
            <a:avLst/>
            <a:gdLst>
              <a:gd name="connsiteX0" fmla="*/ 37165 w 1202218"/>
              <a:gd name="connsiteY0" fmla="*/ 0 h 1202216"/>
              <a:gd name="connsiteX1" fmla="*/ 1165052 w 1202218"/>
              <a:gd name="connsiteY1" fmla="*/ 0 h 1202216"/>
              <a:gd name="connsiteX2" fmla="*/ 1191330 w 1202218"/>
              <a:gd name="connsiteY2" fmla="*/ 10885 h 1202216"/>
              <a:gd name="connsiteX3" fmla="*/ 1202218 w 1202218"/>
              <a:gd name="connsiteY3" fmla="*/ 37170 h 1202216"/>
              <a:gd name="connsiteX4" fmla="*/ 1202218 w 1202218"/>
              <a:gd name="connsiteY4" fmla="*/ 1165043 h 1202216"/>
              <a:gd name="connsiteX5" fmla="*/ 1165045 w 1202218"/>
              <a:gd name="connsiteY5" fmla="*/ 1202216 h 1202216"/>
              <a:gd name="connsiteX6" fmla="*/ 37172 w 1202218"/>
              <a:gd name="connsiteY6" fmla="*/ 1202216 h 1202216"/>
              <a:gd name="connsiteX7" fmla="*/ 10887 w 1202218"/>
              <a:gd name="connsiteY7" fmla="*/ 1191328 h 1202216"/>
              <a:gd name="connsiteX8" fmla="*/ 0 w 1202218"/>
              <a:gd name="connsiteY8" fmla="*/ 1165046 h 1202216"/>
              <a:gd name="connsiteX9" fmla="*/ 0 w 1202218"/>
              <a:gd name="connsiteY9" fmla="*/ 37168 h 1202216"/>
              <a:gd name="connsiteX10" fmla="*/ 10887 w 1202218"/>
              <a:gd name="connsiteY10" fmla="*/ 10885 h 1202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02218" h="1202216">
                <a:moveTo>
                  <a:pt x="37165" y="0"/>
                </a:moveTo>
                <a:lnTo>
                  <a:pt x="1165052" y="0"/>
                </a:lnTo>
                <a:lnTo>
                  <a:pt x="1191330" y="10885"/>
                </a:lnTo>
                <a:cubicBezTo>
                  <a:pt x="1198057" y="17612"/>
                  <a:pt x="1202218" y="26905"/>
                  <a:pt x="1202218" y="37170"/>
                </a:cubicBezTo>
                <a:lnTo>
                  <a:pt x="1202218" y="1165043"/>
                </a:lnTo>
                <a:cubicBezTo>
                  <a:pt x="1202218" y="1185573"/>
                  <a:pt x="1185575" y="1202216"/>
                  <a:pt x="1165045" y="1202216"/>
                </a:cubicBezTo>
                <a:lnTo>
                  <a:pt x="37172" y="1202216"/>
                </a:lnTo>
                <a:cubicBezTo>
                  <a:pt x="26907" y="1202216"/>
                  <a:pt x="17614" y="1198055"/>
                  <a:pt x="10887" y="1191328"/>
                </a:cubicBezTo>
                <a:lnTo>
                  <a:pt x="0" y="1165046"/>
                </a:lnTo>
                <a:lnTo>
                  <a:pt x="0" y="37168"/>
                </a:lnTo>
                <a:lnTo>
                  <a:pt x="10887" y="10885"/>
                </a:lnTo>
                <a:close/>
              </a:path>
            </a:pathLst>
          </a:custGeom>
        </p:spPr>
      </p:pic>
      <p:pic>
        <p:nvPicPr>
          <p:cNvPr id="17" name="圖片 16"/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-50000"/>
                    </a14:imgEffect>
                  </a14:imgLayer>
                </a14:imgProps>
              </a:ext>
            </a:extLst>
          </a:blip>
          <a:srcRect t="474" r="36706" b="14672"/>
          <a:stretch/>
        </p:blipFill>
        <p:spPr>
          <a:xfrm>
            <a:off x="1861103" y="1687284"/>
            <a:ext cx="1202217" cy="1202217"/>
          </a:xfrm>
          <a:custGeom>
            <a:avLst/>
            <a:gdLst>
              <a:gd name="connsiteX0" fmla="*/ 37166 w 1202217"/>
              <a:gd name="connsiteY0" fmla="*/ 0 h 1202217"/>
              <a:gd name="connsiteX1" fmla="*/ 1165049 w 1202217"/>
              <a:gd name="connsiteY1" fmla="*/ 0 h 1202217"/>
              <a:gd name="connsiteX2" fmla="*/ 1191329 w 1202217"/>
              <a:gd name="connsiteY2" fmla="*/ 10886 h 1202217"/>
              <a:gd name="connsiteX3" fmla="*/ 1202217 w 1202217"/>
              <a:gd name="connsiteY3" fmla="*/ 37171 h 1202217"/>
              <a:gd name="connsiteX4" fmla="*/ 1202217 w 1202217"/>
              <a:gd name="connsiteY4" fmla="*/ 1165044 h 1202217"/>
              <a:gd name="connsiteX5" fmla="*/ 1165044 w 1202217"/>
              <a:gd name="connsiteY5" fmla="*/ 1202217 h 1202217"/>
              <a:gd name="connsiteX6" fmla="*/ 37171 w 1202217"/>
              <a:gd name="connsiteY6" fmla="*/ 1202217 h 1202217"/>
              <a:gd name="connsiteX7" fmla="*/ 10886 w 1202217"/>
              <a:gd name="connsiteY7" fmla="*/ 1191329 h 1202217"/>
              <a:gd name="connsiteX8" fmla="*/ 0 w 1202217"/>
              <a:gd name="connsiteY8" fmla="*/ 1165049 h 1202217"/>
              <a:gd name="connsiteX9" fmla="*/ 0 w 1202217"/>
              <a:gd name="connsiteY9" fmla="*/ 37166 h 1202217"/>
              <a:gd name="connsiteX10" fmla="*/ 10886 w 1202217"/>
              <a:gd name="connsiteY10" fmla="*/ 10886 h 120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02217" h="1202217">
                <a:moveTo>
                  <a:pt x="37166" y="0"/>
                </a:moveTo>
                <a:lnTo>
                  <a:pt x="1165049" y="0"/>
                </a:lnTo>
                <a:lnTo>
                  <a:pt x="1191329" y="10886"/>
                </a:lnTo>
                <a:cubicBezTo>
                  <a:pt x="1198056" y="17613"/>
                  <a:pt x="1202217" y="26906"/>
                  <a:pt x="1202217" y="37171"/>
                </a:cubicBezTo>
                <a:lnTo>
                  <a:pt x="1202217" y="1165044"/>
                </a:lnTo>
                <a:cubicBezTo>
                  <a:pt x="1202217" y="1185574"/>
                  <a:pt x="1185574" y="1202217"/>
                  <a:pt x="1165044" y="1202217"/>
                </a:cubicBezTo>
                <a:lnTo>
                  <a:pt x="37171" y="1202217"/>
                </a:lnTo>
                <a:cubicBezTo>
                  <a:pt x="26906" y="1202217"/>
                  <a:pt x="17613" y="1198056"/>
                  <a:pt x="10886" y="1191329"/>
                </a:cubicBezTo>
                <a:lnTo>
                  <a:pt x="0" y="1165049"/>
                </a:lnTo>
                <a:lnTo>
                  <a:pt x="0" y="37166"/>
                </a:lnTo>
                <a:lnTo>
                  <a:pt x="10886" y="10886"/>
                </a:lnTo>
                <a:close/>
              </a:path>
            </a:pathLst>
          </a:custGeom>
          <a:noFill/>
          <a:ln>
            <a:noFill/>
          </a:ln>
        </p:spPr>
      </p:pic>
      <p:cxnSp>
        <p:nvCxnSpPr>
          <p:cNvPr id="9" name="直線接點 8"/>
          <p:cNvCxnSpPr/>
          <p:nvPr/>
        </p:nvCxnSpPr>
        <p:spPr>
          <a:xfrm>
            <a:off x="3550942" y="1444686"/>
            <a:ext cx="0" cy="4448399"/>
          </a:xfrm>
          <a:prstGeom prst="line">
            <a:avLst/>
          </a:prstGeom>
          <a:ln w="1905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圓角矩形 34"/>
          <p:cNvSpPr/>
          <p:nvPr/>
        </p:nvSpPr>
        <p:spPr>
          <a:xfrm>
            <a:off x="3917249" y="1603366"/>
            <a:ext cx="7764677" cy="3997334"/>
          </a:xfrm>
          <a:prstGeom prst="roundRect">
            <a:avLst>
              <a:gd name="adj" fmla="val 2644"/>
            </a:avLst>
          </a:prstGeom>
          <a:noFill/>
          <a:ln>
            <a:solidFill>
              <a:schemeClr val="tx1">
                <a:alpha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7" name="直線接點 36"/>
          <p:cNvCxnSpPr/>
          <p:nvPr/>
        </p:nvCxnSpPr>
        <p:spPr>
          <a:xfrm>
            <a:off x="4132714" y="2276153"/>
            <a:ext cx="7325360" cy="0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字方塊 41"/>
          <p:cNvSpPr txBox="1"/>
          <p:nvPr/>
        </p:nvSpPr>
        <p:spPr>
          <a:xfrm>
            <a:off x="4132714" y="1708927"/>
            <a:ext cx="732536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TW" sz="2400" dirty="0"/>
              <a:t>4</a:t>
            </a:r>
            <a:r>
              <a:rPr lang="en-US" altLang="zh-TW" sz="2400" dirty="0" smtClean="0"/>
              <a:t>. Generate the Game Patterns</a:t>
            </a:r>
            <a:endParaRPr lang="zh-TW" altLang="en-US" sz="2400" dirty="0"/>
          </a:p>
        </p:txBody>
      </p:sp>
      <p:pic>
        <p:nvPicPr>
          <p:cNvPr id="19" name="圖片 18"/>
          <p:cNvPicPr>
            <a:picLocks noChangeAspect="1"/>
          </p:cNvPicPr>
          <p:nvPr/>
        </p:nvPicPr>
        <p:blipFill rotWithShape="1">
          <a:blip r:embed="rId11"/>
          <a:srcRect l="6144" r="6144"/>
          <a:stretch/>
        </p:blipFill>
        <p:spPr>
          <a:xfrm>
            <a:off x="1860547" y="2973417"/>
            <a:ext cx="1202218" cy="1202218"/>
          </a:xfrm>
          <a:custGeom>
            <a:avLst/>
            <a:gdLst>
              <a:gd name="connsiteX0" fmla="*/ 37170 w 1202218"/>
              <a:gd name="connsiteY0" fmla="*/ 0 h 1202218"/>
              <a:gd name="connsiteX1" fmla="*/ 1165047 w 1202218"/>
              <a:gd name="connsiteY1" fmla="*/ 0 h 1202218"/>
              <a:gd name="connsiteX2" fmla="*/ 1191330 w 1202218"/>
              <a:gd name="connsiteY2" fmla="*/ 10887 h 1202218"/>
              <a:gd name="connsiteX3" fmla="*/ 1202218 w 1202218"/>
              <a:gd name="connsiteY3" fmla="*/ 37172 h 1202218"/>
              <a:gd name="connsiteX4" fmla="*/ 1202218 w 1202218"/>
              <a:gd name="connsiteY4" fmla="*/ 1165045 h 1202218"/>
              <a:gd name="connsiteX5" fmla="*/ 1165045 w 1202218"/>
              <a:gd name="connsiteY5" fmla="*/ 1202218 h 1202218"/>
              <a:gd name="connsiteX6" fmla="*/ 37172 w 1202218"/>
              <a:gd name="connsiteY6" fmla="*/ 1202218 h 1202218"/>
              <a:gd name="connsiteX7" fmla="*/ 10887 w 1202218"/>
              <a:gd name="connsiteY7" fmla="*/ 1191331 h 1202218"/>
              <a:gd name="connsiteX8" fmla="*/ 0 w 1202218"/>
              <a:gd name="connsiteY8" fmla="*/ 1165048 h 1202218"/>
              <a:gd name="connsiteX9" fmla="*/ 0 w 1202218"/>
              <a:gd name="connsiteY9" fmla="*/ 37170 h 1202218"/>
              <a:gd name="connsiteX10" fmla="*/ 10887 w 1202218"/>
              <a:gd name="connsiteY10" fmla="*/ 10887 h 1202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02218" h="1202218">
                <a:moveTo>
                  <a:pt x="37170" y="0"/>
                </a:moveTo>
                <a:lnTo>
                  <a:pt x="1165047" y="0"/>
                </a:lnTo>
                <a:lnTo>
                  <a:pt x="1191330" y="10887"/>
                </a:lnTo>
                <a:cubicBezTo>
                  <a:pt x="1198057" y="17614"/>
                  <a:pt x="1202218" y="26907"/>
                  <a:pt x="1202218" y="37172"/>
                </a:cubicBezTo>
                <a:lnTo>
                  <a:pt x="1202218" y="1165045"/>
                </a:lnTo>
                <a:cubicBezTo>
                  <a:pt x="1202218" y="1185575"/>
                  <a:pt x="1185575" y="1202218"/>
                  <a:pt x="1165045" y="1202218"/>
                </a:cubicBezTo>
                <a:lnTo>
                  <a:pt x="37172" y="1202218"/>
                </a:lnTo>
                <a:cubicBezTo>
                  <a:pt x="26907" y="1202218"/>
                  <a:pt x="17614" y="1198058"/>
                  <a:pt x="10887" y="1191331"/>
                </a:cubicBezTo>
                <a:lnTo>
                  <a:pt x="0" y="1165048"/>
                </a:lnTo>
                <a:lnTo>
                  <a:pt x="0" y="37170"/>
                </a:lnTo>
                <a:lnTo>
                  <a:pt x="10887" y="10887"/>
                </a:lnTo>
                <a:close/>
              </a:path>
            </a:pathLst>
          </a:custGeom>
        </p:spPr>
      </p:pic>
      <p:sp>
        <p:nvSpPr>
          <p:cNvPr id="21" name="文字方塊 20"/>
          <p:cNvSpPr txBox="1"/>
          <p:nvPr/>
        </p:nvSpPr>
        <p:spPr>
          <a:xfrm>
            <a:off x="1159005" y="4506719"/>
            <a:ext cx="12872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 smtClean="0">
                <a:solidFill>
                  <a:srgbClr val="FF0000"/>
                </a:solidFill>
              </a:rPr>
              <a:t>圖片</a:t>
            </a:r>
            <a:r>
              <a:rPr lang="en-US" altLang="zh-TW" sz="2000" b="1" dirty="0" smtClean="0">
                <a:solidFill>
                  <a:srgbClr val="FF0000"/>
                </a:solidFill>
              </a:rPr>
              <a:t/>
            </a:r>
            <a:br>
              <a:rPr lang="en-US" altLang="zh-TW" sz="2000" b="1" dirty="0" smtClean="0">
                <a:solidFill>
                  <a:srgbClr val="FF0000"/>
                </a:solidFill>
              </a:rPr>
            </a:br>
            <a:r>
              <a:rPr lang="zh-TW" altLang="en-US" sz="2000" b="1" dirty="0" smtClean="0">
                <a:solidFill>
                  <a:srgbClr val="FF0000"/>
                </a:solidFill>
              </a:rPr>
              <a:t>需更換</a:t>
            </a:r>
            <a:endParaRPr lang="zh-TW" altLang="en-US" sz="2000" b="1" dirty="0">
              <a:solidFill>
                <a:srgbClr val="FF0000"/>
              </a:solidFill>
            </a:endParaRPr>
          </a:p>
        </p:txBody>
      </p:sp>
      <p:pic>
        <p:nvPicPr>
          <p:cNvPr id="22" name="圖片 21"/>
          <p:cNvPicPr>
            <a:picLocks noChangeAspect="1"/>
          </p:cNvPicPr>
          <p:nvPr/>
        </p:nvPicPr>
        <p:blipFill rotWithShape="1">
          <a:blip r:embed="rId12"/>
          <a:srcRect l="8901" r="8863"/>
          <a:stretch/>
        </p:blipFill>
        <p:spPr>
          <a:xfrm>
            <a:off x="7878415" y="4187288"/>
            <a:ext cx="1201665" cy="1202217"/>
          </a:xfrm>
          <a:custGeom>
            <a:avLst/>
            <a:gdLst>
              <a:gd name="connsiteX0" fmla="*/ 37168 w 1201665"/>
              <a:gd name="connsiteY0" fmla="*/ 0 h 1202217"/>
              <a:gd name="connsiteX1" fmla="*/ 1165051 w 1201665"/>
              <a:gd name="connsiteY1" fmla="*/ 0 h 1202217"/>
              <a:gd name="connsiteX2" fmla="*/ 1191331 w 1201665"/>
              <a:gd name="connsiteY2" fmla="*/ 10886 h 1202217"/>
              <a:gd name="connsiteX3" fmla="*/ 1201665 w 1201665"/>
              <a:gd name="connsiteY3" fmla="*/ 35834 h 1202217"/>
              <a:gd name="connsiteX4" fmla="*/ 1201665 w 1201665"/>
              <a:gd name="connsiteY4" fmla="*/ 1166382 h 1202217"/>
              <a:gd name="connsiteX5" fmla="*/ 1191331 w 1201665"/>
              <a:gd name="connsiteY5" fmla="*/ 1191329 h 1202217"/>
              <a:gd name="connsiteX6" fmla="*/ 1165046 w 1201665"/>
              <a:gd name="connsiteY6" fmla="*/ 1202217 h 1202217"/>
              <a:gd name="connsiteX7" fmla="*/ 37173 w 1201665"/>
              <a:gd name="connsiteY7" fmla="*/ 1202217 h 1202217"/>
              <a:gd name="connsiteX8" fmla="*/ 0 w 1201665"/>
              <a:gd name="connsiteY8" fmla="*/ 1165044 h 1202217"/>
              <a:gd name="connsiteX9" fmla="*/ 0 w 1201665"/>
              <a:gd name="connsiteY9" fmla="*/ 37171 h 1202217"/>
              <a:gd name="connsiteX10" fmla="*/ 10888 w 1201665"/>
              <a:gd name="connsiteY10" fmla="*/ 10886 h 120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01665" h="1202217">
                <a:moveTo>
                  <a:pt x="37168" y="0"/>
                </a:moveTo>
                <a:lnTo>
                  <a:pt x="1165051" y="0"/>
                </a:lnTo>
                <a:lnTo>
                  <a:pt x="1191331" y="10886"/>
                </a:lnTo>
                <a:lnTo>
                  <a:pt x="1201665" y="35834"/>
                </a:lnTo>
                <a:lnTo>
                  <a:pt x="1201665" y="1166382"/>
                </a:lnTo>
                <a:lnTo>
                  <a:pt x="1191331" y="1191329"/>
                </a:lnTo>
                <a:cubicBezTo>
                  <a:pt x="1184604" y="1198056"/>
                  <a:pt x="1175311" y="1202217"/>
                  <a:pt x="1165046" y="1202217"/>
                </a:cubicBezTo>
                <a:lnTo>
                  <a:pt x="37173" y="1202217"/>
                </a:lnTo>
                <a:cubicBezTo>
                  <a:pt x="16643" y="1202217"/>
                  <a:pt x="0" y="1185574"/>
                  <a:pt x="0" y="1165044"/>
                </a:cubicBezTo>
                <a:lnTo>
                  <a:pt x="0" y="37171"/>
                </a:lnTo>
                <a:cubicBezTo>
                  <a:pt x="0" y="26906"/>
                  <a:pt x="4161" y="17613"/>
                  <a:pt x="10888" y="10886"/>
                </a:cubicBezTo>
                <a:close/>
              </a:path>
            </a:pathLst>
          </a:custGeom>
        </p:spPr>
      </p:pic>
      <p:pic>
        <p:nvPicPr>
          <p:cNvPr id="23" name="圖片 22"/>
          <p:cNvPicPr>
            <a:picLocks noChangeAspect="1"/>
          </p:cNvPicPr>
          <p:nvPr/>
        </p:nvPicPr>
        <p:blipFill rotWithShape="1">
          <a:blip r:embed="rId13"/>
          <a:srcRect l="6144" r="6144"/>
          <a:stretch/>
        </p:blipFill>
        <p:spPr>
          <a:xfrm>
            <a:off x="10255856" y="4181316"/>
            <a:ext cx="1202218" cy="1202218"/>
          </a:xfrm>
          <a:custGeom>
            <a:avLst/>
            <a:gdLst>
              <a:gd name="connsiteX0" fmla="*/ 37170 w 1202218"/>
              <a:gd name="connsiteY0" fmla="*/ 0 h 1202218"/>
              <a:gd name="connsiteX1" fmla="*/ 1165047 w 1202218"/>
              <a:gd name="connsiteY1" fmla="*/ 0 h 1202218"/>
              <a:gd name="connsiteX2" fmla="*/ 1191330 w 1202218"/>
              <a:gd name="connsiteY2" fmla="*/ 10887 h 1202218"/>
              <a:gd name="connsiteX3" fmla="*/ 1202218 w 1202218"/>
              <a:gd name="connsiteY3" fmla="*/ 37172 h 1202218"/>
              <a:gd name="connsiteX4" fmla="*/ 1202218 w 1202218"/>
              <a:gd name="connsiteY4" fmla="*/ 1165045 h 1202218"/>
              <a:gd name="connsiteX5" fmla="*/ 1165045 w 1202218"/>
              <a:gd name="connsiteY5" fmla="*/ 1202218 h 1202218"/>
              <a:gd name="connsiteX6" fmla="*/ 37172 w 1202218"/>
              <a:gd name="connsiteY6" fmla="*/ 1202218 h 1202218"/>
              <a:gd name="connsiteX7" fmla="*/ 10887 w 1202218"/>
              <a:gd name="connsiteY7" fmla="*/ 1191331 h 1202218"/>
              <a:gd name="connsiteX8" fmla="*/ 0 w 1202218"/>
              <a:gd name="connsiteY8" fmla="*/ 1165048 h 1202218"/>
              <a:gd name="connsiteX9" fmla="*/ 0 w 1202218"/>
              <a:gd name="connsiteY9" fmla="*/ 37170 h 1202218"/>
              <a:gd name="connsiteX10" fmla="*/ 10887 w 1202218"/>
              <a:gd name="connsiteY10" fmla="*/ 10887 h 1202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02218" h="1202218">
                <a:moveTo>
                  <a:pt x="37170" y="0"/>
                </a:moveTo>
                <a:lnTo>
                  <a:pt x="1165047" y="0"/>
                </a:lnTo>
                <a:lnTo>
                  <a:pt x="1191330" y="10887"/>
                </a:lnTo>
                <a:cubicBezTo>
                  <a:pt x="1198057" y="17614"/>
                  <a:pt x="1202218" y="26907"/>
                  <a:pt x="1202218" y="37172"/>
                </a:cubicBezTo>
                <a:lnTo>
                  <a:pt x="1202218" y="1165045"/>
                </a:lnTo>
                <a:cubicBezTo>
                  <a:pt x="1202218" y="1185575"/>
                  <a:pt x="1185575" y="1202218"/>
                  <a:pt x="1165045" y="1202218"/>
                </a:cubicBezTo>
                <a:lnTo>
                  <a:pt x="37172" y="1202218"/>
                </a:lnTo>
                <a:cubicBezTo>
                  <a:pt x="26907" y="1202218"/>
                  <a:pt x="17614" y="1198058"/>
                  <a:pt x="10887" y="1191331"/>
                </a:cubicBezTo>
                <a:lnTo>
                  <a:pt x="0" y="1165048"/>
                </a:lnTo>
                <a:lnTo>
                  <a:pt x="0" y="37170"/>
                </a:lnTo>
                <a:lnTo>
                  <a:pt x="10887" y="10887"/>
                </a:lnTo>
                <a:close/>
              </a:path>
            </a:pathLst>
          </a:custGeom>
        </p:spPr>
      </p:pic>
      <p:graphicFrame>
        <p:nvGraphicFramePr>
          <p:cNvPr id="25" name="圖表 24"/>
          <p:cNvGraphicFramePr/>
          <p:nvPr>
            <p:extLst>
              <p:ext uri="{D42A27DB-BD31-4B8C-83A1-F6EECF244321}">
                <p14:modId xmlns:p14="http://schemas.microsoft.com/office/powerpoint/2010/main" val="1405162096"/>
              </p:ext>
            </p:extLst>
          </p:nvPr>
        </p:nvGraphicFramePr>
        <p:xfrm>
          <a:off x="8290609" y="2408229"/>
          <a:ext cx="2754718" cy="18364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4"/>
          </a:graphicData>
        </a:graphic>
      </p:graphicFrame>
      <p:sp>
        <p:nvSpPr>
          <p:cNvPr id="29" name="手繪多邊形 28"/>
          <p:cNvSpPr/>
          <p:nvPr/>
        </p:nvSpPr>
        <p:spPr>
          <a:xfrm>
            <a:off x="9145336" y="4201301"/>
            <a:ext cx="1045263" cy="873480"/>
          </a:xfrm>
          <a:custGeom>
            <a:avLst/>
            <a:gdLst>
              <a:gd name="connsiteX0" fmla="*/ 370337 w 1045263"/>
              <a:gd name="connsiteY0" fmla="*/ 0 h 873480"/>
              <a:gd name="connsiteX1" fmla="*/ 577505 w 1045263"/>
              <a:gd name="connsiteY1" fmla="*/ 0 h 873480"/>
              <a:gd name="connsiteX2" fmla="*/ 577505 w 1045263"/>
              <a:gd name="connsiteY2" fmla="*/ 588905 h 873480"/>
              <a:gd name="connsiteX3" fmla="*/ 855546 w 1045263"/>
              <a:gd name="connsiteY3" fmla="*/ 588905 h 873480"/>
              <a:gd name="connsiteX4" fmla="*/ 855546 w 1045263"/>
              <a:gd name="connsiteY4" fmla="*/ 494046 h 873480"/>
              <a:gd name="connsiteX5" fmla="*/ 1045263 w 1045263"/>
              <a:gd name="connsiteY5" fmla="*/ 683763 h 873480"/>
              <a:gd name="connsiteX6" fmla="*/ 855546 w 1045263"/>
              <a:gd name="connsiteY6" fmla="*/ 873480 h 873480"/>
              <a:gd name="connsiteX7" fmla="*/ 855546 w 1045263"/>
              <a:gd name="connsiteY7" fmla="*/ 778622 h 873480"/>
              <a:gd name="connsiteX8" fmla="*/ 0 w 1045263"/>
              <a:gd name="connsiteY8" fmla="*/ 778622 h 873480"/>
              <a:gd name="connsiteX9" fmla="*/ 0 w 1045263"/>
              <a:gd name="connsiteY9" fmla="*/ 588905 h 873480"/>
              <a:gd name="connsiteX10" fmla="*/ 370337 w 1045263"/>
              <a:gd name="connsiteY10" fmla="*/ 588905 h 8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45263" h="873480">
                <a:moveTo>
                  <a:pt x="370337" y="0"/>
                </a:moveTo>
                <a:lnTo>
                  <a:pt x="577505" y="0"/>
                </a:lnTo>
                <a:lnTo>
                  <a:pt x="577505" y="588905"/>
                </a:lnTo>
                <a:lnTo>
                  <a:pt x="855546" y="588905"/>
                </a:lnTo>
                <a:lnTo>
                  <a:pt x="855546" y="494046"/>
                </a:lnTo>
                <a:lnTo>
                  <a:pt x="1045263" y="683763"/>
                </a:lnTo>
                <a:lnTo>
                  <a:pt x="855546" y="873480"/>
                </a:lnTo>
                <a:lnTo>
                  <a:pt x="855546" y="778622"/>
                </a:lnTo>
                <a:lnTo>
                  <a:pt x="0" y="778622"/>
                </a:lnTo>
                <a:lnTo>
                  <a:pt x="0" y="588905"/>
                </a:lnTo>
                <a:lnTo>
                  <a:pt x="370337" y="588905"/>
                </a:lnTo>
                <a:close/>
              </a:path>
            </a:pathLst>
          </a:custGeom>
          <a:solidFill>
            <a:srgbClr val="C00000"/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圓角矩形 31"/>
          <p:cNvSpPr/>
          <p:nvPr/>
        </p:nvSpPr>
        <p:spPr>
          <a:xfrm>
            <a:off x="1855612" y="2973417"/>
            <a:ext cx="1197284" cy="1202218"/>
          </a:xfrm>
          <a:prstGeom prst="roundRect">
            <a:avLst>
              <a:gd name="adj" fmla="val 3198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21461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0000"/>
                    </a14:imgEffect>
                  </a14:imgLayer>
                </a14:imgProps>
              </a:ext>
            </a:extLst>
          </a:blip>
          <a:srcRect l="6937" r="6937"/>
          <a:stretch/>
        </p:blipFill>
        <p:spPr>
          <a:xfrm>
            <a:off x="913795" y="1625600"/>
            <a:ext cx="10353762" cy="4267200"/>
          </a:xfrm>
          <a:custGeom>
            <a:avLst/>
            <a:gdLst>
              <a:gd name="connsiteX0" fmla="*/ 37168 w 1202219"/>
              <a:gd name="connsiteY0" fmla="*/ 0 h 1202217"/>
              <a:gd name="connsiteX1" fmla="*/ 1165051 w 1202219"/>
              <a:gd name="connsiteY1" fmla="*/ 0 h 1202217"/>
              <a:gd name="connsiteX2" fmla="*/ 1191331 w 1202219"/>
              <a:gd name="connsiteY2" fmla="*/ 10886 h 1202217"/>
              <a:gd name="connsiteX3" fmla="*/ 1202219 w 1202219"/>
              <a:gd name="connsiteY3" fmla="*/ 37171 h 1202217"/>
              <a:gd name="connsiteX4" fmla="*/ 1202219 w 1202219"/>
              <a:gd name="connsiteY4" fmla="*/ 1165044 h 1202217"/>
              <a:gd name="connsiteX5" fmla="*/ 1165046 w 1202219"/>
              <a:gd name="connsiteY5" fmla="*/ 1202217 h 1202217"/>
              <a:gd name="connsiteX6" fmla="*/ 37173 w 1202219"/>
              <a:gd name="connsiteY6" fmla="*/ 1202217 h 1202217"/>
              <a:gd name="connsiteX7" fmla="*/ 0 w 1202219"/>
              <a:gd name="connsiteY7" fmla="*/ 1165044 h 1202217"/>
              <a:gd name="connsiteX8" fmla="*/ 0 w 1202219"/>
              <a:gd name="connsiteY8" fmla="*/ 37171 h 1202217"/>
              <a:gd name="connsiteX9" fmla="*/ 10888 w 1202219"/>
              <a:gd name="connsiteY9" fmla="*/ 10886 h 120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02219" h="1202217">
                <a:moveTo>
                  <a:pt x="37168" y="0"/>
                </a:moveTo>
                <a:lnTo>
                  <a:pt x="1165051" y="0"/>
                </a:lnTo>
                <a:lnTo>
                  <a:pt x="1191331" y="10886"/>
                </a:lnTo>
                <a:cubicBezTo>
                  <a:pt x="1198058" y="17613"/>
                  <a:pt x="1202219" y="26906"/>
                  <a:pt x="1202219" y="37171"/>
                </a:cubicBezTo>
                <a:lnTo>
                  <a:pt x="1202219" y="1165044"/>
                </a:lnTo>
                <a:cubicBezTo>
                  <a:pt x="1202219" y="1185574"/>
                  <a:pt x="1185576" y="1202217"/>
                  <a:pt x="1165046" y="1202217"/>
                </a:cubicBezTo>
                <a:lnTo>
                  <a:pt x="37173" y="1202217"/>
                </a:lnTo>
                <a:cubicBezTo>
                  <a:pt x="16643" y="1202217"/>
                  <a:pt x="0" y="1185574"/>
                  <a:pt x="0" y="1165044"/>
                </a:cubicBezTo>
                <a:lnTo>
                  <a:pt x="0" y="37171"/>
                </a:lnTo>
                <a:cubicBezTo>
                  <a:pt x="0" y="26906"/>
                  <a:pt x="4161" y="17613"/>
                  <a:pt x="10888" y="10886"/>
                </a:cubicBezTo>
                <a:close/>
              </a:path>
            </a:pathLst>
          </a:cu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System Architecture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System Architecture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20" name="圖片 19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0000"/>
                    </a14:imgEffect>
                  </a14:imgLayer>
                </a14:imgProps>
              </a:ext>
            </a:extLst>
          </a:blip>
          <a:srcRect l="6937" r="6937"/>
          <a:stretch/>
        </p:blipFill>
        <p:spPr>
          <a:xfrm>
            <a:off x="4830544" y="4310737"/>
            <a:ext cx="2520262" cy="1202217"/>
          </a:xfrm>
          <a:custGeom>
            <a:avLst/>
            <a:gdLst>
              <a:gd name="connsiteX0" fmla="*/ 37168 w 1202219"/>
              <a:gd name="connsiteY0" fmla="*/ 0 h 1202217"/>
              <a:gd name="connsiteX1" fmla="*/ 1165051 w 1202219"/>
              <a:gd name="connsiteY1" fmla="*/ 0 h 1202217"/>
              <a:gd name="connsiteX2" fmla="*/ 1191331 w 1202219"/>
              <a:gd name="connsiteY2" fmla="*/ 10886 h 1202217"/>
              <a:gd name="connsiteX3" fmla="*/ 1202219 w 1202219"/>
              <a:gd name="connsiteY3" fmla="*/ 37171 h 1202217"/>
              <a:gd name="connsiteX4" fmla="*/ 1202219 w 1202219"/>
              <a:gd name="connsiteY4" fmla="*/ 1165044 h 1202217"/>
              <a:gd name="connsiteX5" fmla="*/ 1165046 w 1202219"/>
              <a:gd name="connsiteY5" fmla="*/ 1202217 h 1202217"/>
              <a:gd name="connsiteX6" fmla="*/ 37173 w 1202219"/>
              <a:gd name="connsiteY6" fmla="*/ 1202217 h 1202217"/>
              <a:gd name="connsiteX7" fmla="*/ 0 w 1202219"/>
              <a:gd name="connsiteY7" fmla="*/ 1165044 h 1202217"/>
              <a:gd name="connsiteX8" fmla="*/ 0 w 1202219"/>
              <a:gd name="connsiteY8" fmla="*/ 37171 h 1202217"/>
              <a:gd name="connsiteX9" fmla="*/ 10888 w 1202219"/>
              <a:gd name="connsiteY9" fmla="*/ 10886 h 120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02219" h="1202217">
                <a:moveTo>
                  <a:pt x="37168" y="0"/>
                </a:moveTo>
                <a:lnTo>
                  <a:pt x="1165051" y="0"/>
                </a:lnTo>
                <a:lnTo>
                  <a:pt x="1191331" y="10886"/>
                </a:lnTo>
                <a:cubicBezTo>
                  <a:pt x="1198058" y="17613"/>
                  <a:pt x="1202219" y="26906"/>
                  <a:pt x="1202219" y="37171"/>
                </a:cubicBezTo>
                <a:lnTo>
                  <a:pt x="1202219" y="1165044"/>
                </a:lnTo>
                <a:cubicBezTo>
                  <a:pt x="1202219" y="1185574"/>
                  <a:pt x="1185576" y="1202217"/>
                  <a:pt x="1165046" y="1202217"/>
                </a:cubicBezTo>
                <a:lnTo>
                  <a:pt x="37173" y="1202217"/>
                </a:lnTo>
                <a:cubicBezTo>
                  <a:pt x="16643" y="1202217"/>
                  <a:pt x="0" y="1185574"/>
                  <a:pt x="0" y="1165044"/>
                </a:cubicBezTo>
                <a:lnTo>
                  <a:pt x="0" y="37171"/>
                </a:lnTo>
                <a:cubicBezTo>
                  <a:pt x="0" y="26906"/>
                  <a:pt x="4161" y="17613"/>
                  <a:pt x="10888" y="10886"/>
                </a:cubicBezTo>
                <a:close/>
              </a:path>
            </a:pathLst>
          </a:custGeom>
        </p:spPr>
      </p:pic>
      <p:sp>
        <p:nvSpPr>
          <p:cNvPr id="21" name="文字方塊 20"/>
          <p:cNvSpPr txBox="1"/>
          <p:nvPr/>
        </p:nvSpPr>
        <p:spPr>
          <a:xfrm>
            <a:off x="5447044" y="4557902"/>
            <a:ext cx="12872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 smtClean="0">
                <a:solidFill>
                  <a:srgbClr val="FF0000"/>
                </a:solidFill>
              </a:rPr>
              <a:t>圖片</a:t>
            </a:r>
            <a:r>
              <a:rPr lang="en-US" altLang="zh-TW" sz="2000" b="1" dirty="0" smtClean="0">
                <a:solidFill>
                  <a:srgbClr val="FF0000"/>
                </a:solidFill>
              </a:rPr>
              <a:t/>
            </a:r>
            <a:br>
              <a:rPr lang="en-US" altLang="zh-TW" sz="2000" b="1" dirty="0" smtClean="0">
                <a:solidFill>
                  <a:srgbClr val="FF0000"/>
                </a:solidFill>
              </a:rPr>
            </a:br>
            <a:r>
              <a:rPr lang="zh-TW" altLang="en-US" sz="2000" b="1" dirty="0" smtClean="0">
                <a:solidFill>
                  <a:srgbClr val="FF0000"/>
                </a:solidFill>
              </a:rPr>
              <a:t>需更換</a:t>
            </a:r>
            <a:endParaRPr lang="zh-TW" altLang="en-US" sz="2000" b="1" dirty="0">
              <a:solidFill>
                <a:srgbClr val="FF0000"/>
              </a:solidFill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4552322" y="2491115"/>
            <a:ext cx="307670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b="1" dirty="0" smtClean="0"/>
              <a:t>圖片需更換</a:t>
            </a:r>
            <a:r>
              <a:rPr lang="en-US" altLang="zh-TW" sz="2800" b="1" dirty="0"/>
              <a:t/>
            </a:r>
            <a:br>
              <a:rPr lang="en-US" altLang="zh-TW" sz="2800" b="1" dirty="0"/>
            </a:br>
            <a:r>
              <a:rPr lang="zh-TW" altLang="en-US" sz="2800" b="1" dirty="0" smtClean="0"/>
              <a:t>為各結果圖</a:t>
            </a:r>
            <a:endParaRPr lang="zh-TW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952890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System DEMO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System </a:t>
            </a:r>
            <a:r>
              <a:rPr lang="en-US" dirty="0" smtClean="0"/>
              <a:t>Architecture &gt; </a:t>
            </a:r>
          </a:p>
          <a:p>
            <a:r>
              <a:rPr lang="en-US" dirty="0"/>
              <a:t>System DEMO</a:t>
            </a:r>
            <a:endParaRPr lang="en-US" dirty="0" smtClean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8" name="文字方塊 7"/>
          <p:cNvSpPr txBox="1"/>
          <p:nvPr/>
        </p:nvSpPr>
        <p:spPr>
          <a:xfrm>
            <a:off x="3832667" y="2941860"/>
            <a:ext cx="45160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600" b="1" dirty="0" smtClean="0"/>
              <a:t>影片將會放置於</a:t>
            </a:r>
            <a:r>
              <a:rPr lang="zh-TW" altLang="en-US" sz="3600" b="1" dirty="0"/>
              <a:t>此</a:t>
            </a:r>
          </a:p>
        </p:txBody>
      </p:sp>
    </p:spTree>
    <p:extLst>
      <p:ext uri="{BB962C8B-B14F-4D97-AF65-F5344CB8AC3E}">
        <p14:creationId xmlns:p14="http://schemas.microsoft.com/office/powerpoint/2010/main" val="3543652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Mission Grammars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Mission Grammars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45" name="圖片 4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351" y="1374888"/>
            <a:ext cx="2977824" cy="4296948"/>
          </a:xfrm>
          <a:prstGeom prst="rect">
            <a:avLst/>
          </a:prstGeom>
        </p:spPr>
      </p:pic>
      <p:pic>
        <p:nvPicPr>
          <p:cNvPr id="47" name="圖片 4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1236" y="1374888"/>
            <a:ext cx="3834289" cy="4296948"/>
          </a:xfrm>
          <a:prstGeom prst="rect">
            <a:avLst/>
          </a:prstGeom>
        </p:spPr>
      </p:pic>
      <p:pic>
        <p:nvPicPr>
          <p:cNvPr id="48" name="圖片 4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2587" y="1374888"/>
            <a:ext cx="3432067" cy="4296948"/>
          </a:xfrm>
          <a:prstGeom prst="rect">
            <a:avLst/>
          </a:prstGeom>
        </p:spPr>
      </p:pic>
      <p:sp>
        <p:nvSpPr>
          <p:cNvPr id="49" name="Right Arrow 77"/>
          <p:cNvSpPr/>
          <p:nvPr/>
        </p:nvSpPr>
        <p:spPr>
          <a:xfrm>
            <a:off x="7583987" y="3204236"/>
            <a:ext cx="920139" cy="638251"/>
          </a:xfrm>
          <a:prstGeom prst="rightArrow">
            <a:avLst/>
          </a:prstGeom>
          <a:solidFill>
            <a:srgbClr val="C00000"/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0" name="Right Arrow 77"/>
          <p:cNvSpPr/>
          <p:nvPr/>
        </p:nvSpPr>
        <p:spPr>
          <a:xfrm>
            <a:off x="3148618" y="3204235"/>
            <a:ext cx="920139" cy="638251"/>
          </a:xfrm>
          <a:prstGeom prst="rightArrow">
            <a:avLst/>
          </a:prstGeom>
          <a:solidFill>
            <a:srgbClr val="C00000"/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8352587" y="5759811"/>
            <a:ext cx="343206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000" dirty="0"/>
              <a:t>Mission </a:t>
            </a:r>
            <a:r>
              <a:rPr lang="en-US" altLang="zh-TW" sz="2000" dirty="0" smtClean="0"/>
              <a:t>Graph</a:t>
            </a:r>
            <a:endParaRPr lang="zh-TW" altLang="en-US" sz="2000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3901235" y="5759811"/>
            <a:ext cx="3834289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000" dirty="0"/>
              <a:t>Mission </a:t>
            </a:r>
            <a:r>
              <a:rPr lang="en-US" altLang="zh-TW" sz="2000" dirty="0" smtClean="0"/>
              <a:t>Rules</a:t>
            </a:r>
            <a:endParaRPr lang="zh-TW" altLang="en-US" sz="2000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306351" y="5759811"/>
            <a:ext cx="297782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000" dirty="0"/>
              <a:t>Mission Alphabet</a:t>
            </a:r>
            <a:endParaRPr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92371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Mission </a:t>
            </a:r>
            <a:r>
              <a:rPr lang="en-US" altLang="zh-TW" dirty="0" smtClean="0"/>
              <a:t>Alphabet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Mission </a:t>
            </a:r>
            <a:r>
              <a:rPr lang="en-US" dirty="0" smtClean="0"/>
              <a:t>Grammars &gt; </a:t>
            </a:r>
            <a:endParaRPr lang="en-US" dirty="0"/>
          </a:p>
          <a:p>
            <a:r>
              <a:rPr lang="en-US" dirty="0" smtClean="0"/>
              <a:t>Mission Alphabet</a:t>
            </a:r>
            <a:endParaRPr 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07479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Mission Rules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Mission </a:t>
            </a:r>
            <a:r>
              <a:rPr lang="en-US" dirty="0" smtClean="0"/>
              <a:t>Grammars &gt; </a:t>
            </a:r>
            <a:endParaRPr lang="en-US" dirty="0"/>
          </a:p>
          <a:p>
            <a:r>
              <a:rPr lang="en-US" dirty="0"/>
              <a:t>Mission Rules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30181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Mission Graph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Mission </a:t>
            </a:r>
            <a:r>
              <a:rPr lang="en-US" dirty="0" smtClean="0"/>
              <a:t>Grammars &gt; </a:t>
            </a:r>
            <a:endParaRPr lang="en-US" dirty="0"/>
          </a:p>
          <a:p>
            <a:r>
              <a:rPr lang="en-US" dirty="0"/>
              <a:t>Mission Graph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44903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ffectLst/>
              </a:rPr>
              <a:t>Introduction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5377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Room </a:t>
            </a:r>
            <a:r>
              <a:rPr lang="en-US" altLang="zh-TW" dirty="0" smtClean="0"/>
              <a:t>Definitions</a:t>
            </a:r>
            <a:r>
              <a:rPr lang="en-US" altLang="zh-TW" dirty="0"/>
              <a:t> and </a:t>
            </a:r>
            <a:r>
              <a:rPr lang="en-US" altLang="zh-TW" dirty="0" smtClean="0"/>
              <a:t>Instruction</a:t>
            </a:r>
            <a:endParaRPr lang="zh-TW" altLang="en-US" dirty="0"/>
          </a:p>
        </p:txBody>
      </p:sp>
      <p:sp>
        <p:nvSpPr>
          <p:cNvPr id="13" name="內容版面配置區 12"/>
          <p:cNvSpPr>
            <a:spLocks noGrp="1"/>
          </p:cNvSpPr>
          <p:nvPr>
            <p:ph idx="1"/>
          </p:nvPr>
        </p:nvSpPr>
        <p:spPr>
          <a:xfrm>
            <a:off x="913795" y="1409699"/>
            <a:ext cx="4222250" cy="4533901"/>
          </a:xfrm>
        </p:spPr>
        <p:txBody>
          <a:bodyPr/>
          <a:lstStyle/>
          <a:p>
            <a:r>
              <a:rPr lang="en-US" altLang="zh-TW" dirty="0" smtClean="0"/>
              <a:t>Editor</a:t>
            </a:r>
          </a:p>
          <a:p>
            <a:pPr lvl="1"/>
            <a:r>
              <a:rPr lang="en-US" altLang="zh-TW" dirty="0" smtClean="0"/>
              <a:t>Voxel-based units</a:t>
            </a:r>
          </a:p>
          <a:p>
            <a:pPr lvl="1"/>
            <a:r>
              <a:rPr lang="en-US" altLang="zh-TW" dirty="0"/>
              <a:t>Decorations</a:t>
            </a:r>
            <a:endParaRPr lang="en-US" altLang="zh-TW" dirty="0" smtClean="0"/>
          </a:p>
          <a:p>
            <a:r>
              <a:rPr lang="en-US" altLang="zh-TW" dirty="0"/>
              <a:t>Rewrite </a:t>
            </a:r>
            <a:r>
              <a:rPr lang="en-US" altLang="zh-TW" dirty="0" smtClean="0"/>
              <a:t>System</a:t>
            </a:r>
          </a:p>
          <a:p>
            <a:pPr lvl="1"/>
            <a:r>
              <a:rPr lang="en-US" altLang="zh-TW" dirty="0" smtClean="0"/>
              <a:t>Instruction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Replacement</a:t>
            </a:r>
            <a:endParaRPr lang="en-US" altLang="zh-TW" dirty="0" smtClean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endParaRPr lang="en-US" altLang="zh-TW" dirty="0" smtClean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Room Definitions and </a:t>
            </a:r>
            <a:r>
              <a:rPr lang="en-US" dirty="0" smtClean="0"/>
              <a:t>Instruction</a:t>
            </a:r>
            <a:endParaRPr 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2"/>
          <a:srcRect t="34747"/>
          <a:stretch/>
        </p:blipFill>
        <p:spPr>
          <a:xfrm>
            <a:off x="5324477" y="2271861"/>
            <a:ext cx="2600737" cy="1295437"/>
          </a:xfrm>
          <a:prstGeom prst="roundRect">
            <a:avLst>
              <a:gd name="adj" fmla="val 3064"/>
            </a:avLst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 rotWithShape="1">
          <a:blip r:embed="rId3"/>
          <a:srcRect t="34998"/>
          <a:stretch/>
        </p:blipFill>
        <p:spPr>
          <a:xfrm>
            <a:off x="5324476" y="3800260"/>
            <a:ext cx="2600737" cy="1281176"/>
          </a:xfrm>
          <a:prstGeom prst="roundRect">
            <a:avLst>
              <a:gd name="adj" fmla="val 2913"/>
            </a:avLst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3624" y="2303470"/>
            <a:ext cx="3581219" cy="2746357"/>
          </a:xfrm>
          <a:prstGeom prst="roundRect">
            <a:avLst>
              <a:gd name="adj" fmla="val 2079"/>
            </a:avLst>
          </a:prstGeom>
        </p:spPr>
      </p:pic>
    </p:spTree>
    <p:extLst>
      <p:ext uri="{BB962C8B-B14F-4D97-AF65-F5344CB8AC3E}">
        <p14:creationId xmlns:p14="http://schemas.microsoft.com/office/powerpoint/2010/main" val="365585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Voxel-based </a:t>
            </a:r>
            <a:r>
              <a:rPr lang="en-US" altLang="zh-TW" dirty="0" smtClean="0"/>
              <a:t>units in Editor</a:t>
            </a:r>
            <a:endParaRPr lang="en-US" altLang="zh-TW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Room Definitions and </a:t>
            </a:r>
            <a:r>
              <a:rPr lang="en-US" dirty="0" smtClean="0"/>
              <a:t>Instruction &gt; </a:t>
            </a:r>
          </a:p>
          <a:p>
            <a:r>
              <a:rPr lang="en-US" dirty="0"/>
              <a:t>Editor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36256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Decorations in </a:t>
            </a:r>
            <a:r>
              <a:rPr lang="en-US" altLang="zh-TW" dirty="0"/>
              <a:t>Editor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Room Definitions and </a:t>
            </a:r>
            <a:r>
              <a:rPr lang="en-US" dirty="0" smtClean="0"/>
              <a:t>Instruction &gt; </a:t>
            </a:r>
          </a:p>
          <a:p>
            <a:r>
              <a:rPr lang="en-US" dirty="0"/>
              <a:t>Editor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56423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Instruction of Rewrite </a:t>
            </a:r>
            <a:r>
              <a:rPr lang="en-US" altLang="zh-TW" dirty="0"/>
              <a:t>System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Room Definitions and </a:t>
            </a:r>
            <a:r>
              <a:rPr lang="en-US" dirty="0" smtClean="0"/>
              <a:t>Instruction &gt; </a:t>
            </a:r>
          </a:p>
          <a:p>
            <a:r>
              <a:rPr lang="en-US" dirty="0" smtClean="0"/>
              <a:t>Instruction </a:t>
            </a:r>
            <a:r>
              <a:rPr lang="en-US" dirty="0"/>
              <a:t>of Rewrite System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20566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Replacement</a:t>
            </a:r>
            <a:r>
              <a:rPr lang="en-US" altLang="zh-TW" dirty="0" smtClean="0"/>
              <a:t> of Rewrite </a:t>
            </a:r>
            <a:r>
              <a:rPr lang="en-US" altLang="zh-TW" dirty="0"/>
              <a:t>System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Room Definitions and </a:t>
            </a:r>
            <a:r>
              <a:rPr lang="en-US" dirty="0" smtClean="0"/>
              <a:t>Instruction &gt; </a:t>
            </a:r>
          </a:p>
          <a:p>
            <a:r>
              <a:rPr lang="en-US" dirty="0"/>
              <a:t>Replacement of Rewrite System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59881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Genetic Algorithm in Segments Evolution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 numCol="2">
            <a:normAutofit/>
          </a:bodyPr>
          <a:lstStyle/>
          <a:p>
            <a:r>
              <a:rPr lang="en-US" altLang="zh-TW" dirty="0" smtClean="0"/>
              <a:t>Genetic Algorithm</a:t>
            </a:r>
          </a:p>
          <a:p>
            <a:pPr lvl="1"/>
            <a:r>
              <a:rPr lang="en-US" altLang="zh-TW" dirty="0" smtClean="0"/>
              <a:t>Algorithm flow</a:t>
            </a:r>
          </a:p>
          <a:p>
            <a:pPr lvl="1"/>
            <a:r>
              <a:rPr lang="en-US" altLang="zh-TW" dirty="0" smtClean="0"/>
              <a:t>Gene</a:t>
            </a:r>
          </a:p>
          <a:p>
            <a:pPr lvl="1"/>
            <a:r>
              <a:rPr lang="en-US" altLang="zh-TW" dirty="0" smtClean="0"/>
              <a:t>Crossover</a:t>
            </a:r>
          </a:p>
          <a:p>
            <a:pPr lvl="1"/>
            <a:r>
              <a:rPr lang="en-US" altLang="zh-TW" dirty="0" smtClean="0"/>
              <a:t>Mutation</a:t>
            </a:r>
            <a:endParaRPr lang="en-US" altLang="zh-TW" dirty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r>
              <a:rPr lang="en-US" altLang="zh-TW" dirty="0" smtClean="0"/>
              <a:t>Nine fitness functions</a:t>
            </a:r>
          </a:p>
          <a:p>
            <a:pPr lvl="1"/>
            <a:r>
              <a:rPr lang="en-US" altLang="zh-TW" dirty="0" smtClean="0"/>
              <a:t>Neglected</a:t>
            </a:r>
            <a:endParaRPr lang="en-US" altLang="zh-TW" dirty="0"/>
          </a:p>
          <a:p>
            <a:pPr lvl="1"/>
            <a:r>
              <a:rPr lang="en-US" altLang="zh-TW" dirty="0" smtClean="0"/>
              <a:t>Block</a:t>
            </a:r>
            <a:endParaRPr lang="en-US" altLang="zh-TW" dirty="0"/>
          </a:p>
          <a:p>
            <a:pPr lvl="1"/>
            <a:r>
              <a:rPr lang="en-US" altLang="zh-TW" dirty="0" smtClean="0"/>
              <a:t>Intercept</a:t>
            </a:r>
            <a:endParaRPr lang="en-US" altLang="zh-TW" dirty="0"/>
          </a:p>
          <a:p>
            <a:pPr lvl="1"/>
            <a:r>
              <a:rPr lang="en-US" altLang="zh-TW" dirty="0" smtClean="0"/>
              <a:t>Patrol</a:t>
            </a:r>
            <a:endParaRPr lang="en-US" altLang="zh-TW" dirty="0"/>
          </a:p>
          <a:p>
            <a:pPr lvl="1"/>
            <a:r>
              <a:rPr lang="en-US" altLang="zh-TW" dirty="0" smtClean="0"/>
              <a:t>Guard</a:t>
            </a:r>
            <a:endParaRPr lang="en-US" altLang="zh-TW" dirty="0"/>
          </a:p>
          <a:p>
            <a:pPr lvl="1"/>
            <a:r>
              <a:rPr lang="en-US" altLang="zh-TW" dirty="0"/>
              <a:t>Dominated	</a:t>
            </a:r>
          </a:p>
          <a:p>
            <a:pPr lvl="1"/>
            <a:r>
              <a:rPr lang="en-US" altLang="zh-TW" dirty="0" smtClean="0"/>
              <a:t>Support</a:t>
            </a:r>
            <a:endParaRPr lang="en-US" altLang="zh-TW" dirty="0"/>
          </a:p>
          <a:p>
            <a:pPr lvl="1"/>
            <a:r>
              <a:rPr lang="en-US" altLang="zh-TW" dirty="0" smtClean="0"/>
              <a:t>Cover</a:t>
            </a:r>
            <a:endParaRPr lang="en-US" altLang="zh-TW" dirty="0"/>
          </a:p>
          <a:p>
            <a:pPr lvl="1"/>
            <a:r>
              <a:rPr lang="en-US" altLang="zh-TW" dirty="0" smtClean="0"/>
              <a:t>Trap</a:t>
            </a:r>
            <a:endParaRPr lang="en-US" altLang="zh-TW" dirty="0"/>
          </a:p>
          <a:p>
            <a:pPr lvl="1"/>
            <a:endParaRPr lang="en-US" altLang="zh-TW" dirty="0" smtClean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Genetic Algorithm in Segments Evolution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6006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35" name="表格 4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5572874"/>
              </p:ext>
            </p:extLst>
          </p:nvPr>
        </p:nvGraphicFramePr>
        <p:xfrm>
          <a:off x="8950426" y="3310782"/>
          <a:ext cx="2868679" cy="2654305"/>
        </p:xfrm>
        <a:graphic>
          <a:graphicData uri="http://schemas.openxmlformats.org/drawingml/2006/table">
            <a:tbl>
              <a:tblPr firstRow="1" bandRow="1">
                <a:tableStyleId>{FABFCF23-3B69-468F-B69F-88F6DE6A72F2}</a:tableStyleId>
              </a:tblPr>
              <a:tblGrid>
                <a:gridCol w="588862">
                  <a:extLst>
                    <a:ext uri="{9D8B030D-6E8A-4147-A177-3AD203B41FA5}">
                      <a16:colId xmlns:a16="http://schemas.microsoft.com/office/drawing/2014/main" val="3486473503"/>
                    </a:ext>
                  </a:extLst>
                </a:gridCol>
                <a:gridCol w="2279817">
                  <a:extLst>
                    <a:ext uri="{9D8B030D-6E8A-4147-A177-3AD203B41FA5}">
                      <a16:colId xmlns:a16="http://schemas.microsoft.com/office/drawing/2014/main" val="3274446159"/>
                    </a:ext>
                  </a:extLst>
                </a:gridCol>
              </a:tblGrid>
              <a:tr h="530861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sz="2000" dirty="0" smtClean="0"/>
                        <a:t>Gene</a:t>
                      </a:r>
                      <a:r>
                        <a:rPr lang="en-US" altLang="zh-TW" sz="2000" baseline="0" dirty="0" smtClean="0"/>
                        <a:t> Type</a:t>
                      </a:r>
                      <a:endParaRPr lang="zh-TW" altLang="en-US" sz="2000" dirty="0"/>
                    </a:p>
                  </a:txBody>
                  <a:tcPr anchor="ctr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98D3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0762947"/>
                  </a:ext>
                </a:extLst>
              </a:tr>
              <a:tr h="530861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Empty</a:t>
                      </a:r>
                      <a:endParaRPr lang="zh-TW" altLang="en-US" dirty="0"/>
                    </a:p>
                  </a:txBody>
                  <a:tcPr anchor="ctr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49023680"/>
                  </a:ext>
                </a:extLst>
              </a:tr>
              <a:tr h="530861"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anchor="ctr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Enemy</a:t>
                      </a:r>
                      <a:endParaRPr lang="zh-TW" altLang="en-US" dirty="0"/>
                    </a:p>
                  </a:txBody>
                  <a:tcPr anchor="ctr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3444455"/>
                  </a:ext>
                </a:extLst>
              </a:tr>
              <a:tr h="530861"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anchor="ctr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Treasure</a:t>
                      </a:r>
                      <a:endParaRPr lang="zh-TW" altLang="en-US" dirty="0"/>
                    </a:p>
                  </a:txBody>
                  <a:tcPr anchor="ctr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39340915"/>
                  </a:ext>
                </a:extLst>
              </a:tr>
              <a:tr h="530861"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anchor="ctr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Trap</a:t>
                      </a:r>
                      <a:endParaRPr lang="zh-TW" altLang="en-US" dirty="0"/>
                    </a:p>
                  </a:txBody>
                  <a:tcPr anchor="ctr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81762341"/>
                  </a:ext>
                </a:extLst>
              </a:tr>
            </a:tbl>
          </a:graphicData>
        </a:graphic>
      </p:graphicFrame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Gene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Genetic Algorithm in Segments </a:t>
            </a:r>
            <a:r>
              <a:rPr lang="en-US" dirty="0" smtClean="0"/>
              <a:t>Evolution</a:t>
            </a:r>
            <a:r>
              <a:rPr lang="en-US" dirty="0"/>
              <a:t> </a:t>
            </a:r>
            <a:r>
              <a:rPr lang="en-US" dirty="0" smtClean="0"/>
              <a:t>&gt; </a:t>
            </a:r>
          </a:p>
          <a:p>
            <a:r>
              <a:rPr lang="en-US" dirty="0"/>
              <a:t>Genetic Algorithm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36</a:t>
            </a:fld>
            <a:endParaRPr lang="en-US" dirty="0"/>
          </a:p>
        </p:txBody>
      </p:sp>
      <p:grpSp>
        <p:nvGrpSpPr>
          <p:cNvPr id="188" name="群組 187"/>
          <p:cNvGrpSpPr/>
          <p:nvPr/>
        </p:nvGrpSpPr>
        <p:grpSpPr>
          <a:xfrm>
            <a:off x="619189" y="1970973"/>
            <a:ext cx="2445780" cy="3194009"/>
            <a:chOff x="9376545" y="1742097"/>
            <a:chExt cx="2445780" cy="3194009"/>
          </a:xfrm>
        </p:grpSpPr>
        <p:grpSp>
          <p:nvGrpSpPr>
            <p:cNvPr id="8" name="Group 17"/>
            <p:cNvGrpSpPr/>
            <p:nvPr/>
          </p:nvGrpSpPr>
          <p:grpSpPr>
            <a:xfrm>
              <a:off x="9376546" y="1742097"/>
              <a:ext cx="2445779" cy="1486723"/>
              <a:chOff x="523981" y="2297059"/>
              <a:chExt cx="5085709" cy="3091465"/>
            </a:xfrm>
          </p:grpSpPr>
          <p:grpSp>
            <p:nvGrpSpPr>
              <p:cNvPr id="14" name="Group 6"/>
              <p:cNvGrpSpPr/>
              <p:nvPr/>
            </p:nvGrpSpPr>
            <p:grpSpPr>
              <a:xfrm>
                <a:off x="523981" y="2297059"/>
                <a:ext cx="5085709" cy="3091465"/>
                <a:chOff x="410965" y="1780675"/>
                <a:chExt cx="6045377" cy="3674821"/>
              </a:xfrm>
            </p:grpSpPr>
            <p:pic>
              <p:nvPicPr>
                <p:cNvPr id="16" name="Picture 8"/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410965" y="1780675"/>
                  <a:ext cx="6045377" cy="3674821"/>
                </a:xfrm>
                <a:prstGeom prst="rect">
                  <a:avLst/>
                </a:prstGeom>
              </p:spPr>
            </p:pic>
            <p:sp>
              <p:nvSpPr>
                <p:cNvPr id="17" name="Rectangle 2"/>
                <p:cNvSpPr/>
                <p:nvPr/>
              </p:nvSpPr>
              <p:spPr>
                <a:xfrm>
                  <a:off x="410965" y="4540831"/>
                  <a:ext cx="6045377" cy="914665"/>
                </a:xfrm>
                <a:prstGeom prst="rect">
                  <a:avLst/>
                </a:prstGeom>
                <a:solidFill>
                  <a:schemeClr val="bg1">
                    <a:alpha val="7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5" name="TextBox 15"/>
              <p:cNvSpPr txBox="1"/>
              <p:nvPr/>
            </p:nvSpPr>
            <p:spPr>
              <a:xfrm>
                <a:off x="523981" y="4619057"/>
                <a:ext cx="5085709" cy="7679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914400"/>
                <a:r>
                  <a:rPr lang="en-US" dirty="0" smtClean="0">
                    <a:solidFill>
                      <a:schemeClr val="tx1">
                        <a:lumMod val="9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Basement</a:t>
                </a:r>
                <a:endParaRPr lang="en-US" dirty="0">
                  <a:solidFill>
                    <a:schemeClr val="tx1">
                      <a:lumMod val="9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  <p:grpSp>
          <p:nvGrpSpPr>
            <p:cNvPr id="9" name="Group 7"/>
            <p:cNvGrpSpPr/>
            <p:nvPr/>
          </p:nvGrpSpPr>
          <p:grpSpPr>
            <a:xfrm>
              <a:off x="9376545" y="3449383"/>
              <a:ext cx="2445780" cy="1486723"/>
              <a:chOff x="6567599" y="2297061"/>
              <a:chExt cx="5085711" cy="3091465"/>
            </a:xfrm>
          </p:grpSpPr>
          <p:grpSp>
            <p:nvGrpSpPr>
              <p:cNvPr id="10" name="Group 5"/>
              <p:cNvGrpSpPr/>
              <p:nvPr/>
            </p:nvGrpSpPr>
            <p:grpSpPr>
              <a:xfrm>
                <a:off x="6567599" y="2297061"/>
                <a:ext cx="5079386" cy="3091465"/>
                <a:chOff x="5311736" y="1780675"/>
                <a:chExt cx="6037861" cy="3674821"/>
              </a:xfrm>
            </p:grpSpPr>
            <p:pic>
              <p:nvPicPr>
                <p:cNvPr id="12" name="Picture 10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311736" y="1780675"/>
                  <a:ext cx="6037861" cy="3674821"/>
                </a:xfrm>
                <a:prstGeom prst="rect">
                  <a:avLst/>
                </a:prstGeom>
              </p:spPr>
            </p:pic>
            <p:sp>
              <p:nvSpPr>
                <p:cNvPr id="13" name="Rectangle 14"/>
                <p:cNvSpPr/>
                <p:nvPr/>
              </p:nvSpPr>
              <p:spPr>
                <a:xfrm>
                  <a:off x="5311738" y="4516101"/>
                  <a:ext cx="6037859" cy="939394"/>
                </a:xfrm>
                <a:prstGeom prst="rect">
                  <a:avLst/>
                </a:prstGeom>
                <a:solidFill>
                  <a:schemeClr val="bg1">
                    <a:alpha val="7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1" name="TextBox 16"/>
              <p:cNvSpPr txBox="1"/>
              <p:nvPr/>
            </p:nvSpPr>
            <p:spPr>
              <a:xfrm>
                <a:off x="6567600" y="4598254"/>
                <a:ext cx="5085710" cy="7679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914400"/>
                <a:r>
                  <a:rPr lang="en-US" dirty="0" smtClean="0">
                    <a:solidFill>
                      <a:schemeClr val="tx1">
                        <a:lumMod val="9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Ground</a:t>
                </a:r>
                <a:endParaRPr lang="en-US" dirty="0">
                  <a:solidFill>
                    <a:schemeClr val="tx1">
                      <a:lumMod val="9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</p:grpSp>
      <p:grpSp>
        <p:nvGrpSpPr>
          <p:cNvPr id="191" name="群組 190"/>
          <p:cNvGrpSpPr/>
          <p:nvPr/>
        </p:nvGrpSpPr>
        <p:grpSpPr>
          <a:xfrm>
            <a:off x="4217750" y="1754517"/>
            <a:ext cx="4103731" cy="2327964"/>
            <a:chOff x="5143885" y="2262791"/>
            <a:chExt cx="4103731" cy="2327964"/>
          </a:xfrm>
        </p:grpSpPr>
        <p:grpSp>
          <p:nvGrpSpPr>
            <p:cNvPr id="190" name="群組 189"/>
            <p:cNvGrpSpPr/>
            <p:nvPr/>
          </p:nvGrpSpPr>
          <p:grpSpPr>
            <a:xfrm>
              <a:off x="6971302" y="2262791"/>
              <a:ext cx="2276314" cy="2327964"/>
              <a:chOff x="6971302" y="2262791"/>
              <a:chExt cx="2276314" cy="2327964"/>
            </a:xfrm>
          </p:grpSpPr>
          <p:pic>
            <p:nvPicPr>
              <p:cNvPr id="106" name="Picture 39"/>
              <p:cNvPicPr>
                <a:picLocks noChangeAspect="1"/>
              </p:cNvPicPr>
              <p:nvPr/>
            </p:nvPicPr>
            <p:blipFill rotWithShape="1">
              <a:blip r:embed="rId4"/>
              <a:srcRect l="16043" t="6463" r="28229"/>
              <a:stretch/>
            </p:blipFill>
            <p:spPr>
              <a:xfrm>
                <a:off x="6971303" y="2267034"/>
                <a:ext cx="2276313" cy="2323721"/>
              </a:xfrm>
              <a:prstGeom prst="rect">
                <a:avLst/>
              </a:prstGeom>
            </p:spPr>
          </p:pic>
          <p:sp>
            <p:nvSpPr>
              <p:cNvPr id="107" name="Rectangle 158"/>
              <p:cNvSpPr/>
              <p:nvPr/>
            </p:nvSpPr>
            <p:spPr>
              <a:xfrm>
                <a:off x="6971302" y="2262791"/>
                <a:ext cx="2276313" cy="2327964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Oval 40"/>
              <p:cNvSpPr/>
              <p:nvPr/>
            </p:nvSpPr>
            <p:spPr>
              <a:xfrm>
                <a:off x="7247351" y="2716990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Oval 41"/>
              <p:cNvSpPr/>
              <p:nvPr/>
            </p:nvSpPr>
            <p:spPr>
              <a:xfrm>
                <a:off x="7645951" y="2716989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Oval 42"/>
              <p:cNvSpPr/>
              <p:nvPr/>
            </p:nvSpPr>
            <p:spPr>
              <a:xfrm>
                <a:off x="7446499" y="2716988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Oval 43"/>
              <p:cNvSpPr/>
              <p:nvPr/>
            </p:nvSpPr>
            <p:spPr>
              <a:xfrm>
                <a:off x="7247351" y="2916141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Oval 44"/>
              <p:cNvSpPr/>
              <p:nvPr/>
            </p:nvSpPr>
            <p:spPr>
              <a:xfrm>
                <a:off x="7645951" y="2916140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Oval 45"/>
              <p:cNvSpPr/>
              <p:nvPr/>
            </p:nvSpPr>
            <p:spPr>
              <a:xfrm>
                <a:off x="7446499" y="2916139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Oval 46"/>
              <p:cNvSpPr/>
              <p:nvPr/>
            </p:nvSpPr>
            <p:spPr>
              <a:xfrm>
                <a:off x="7247351" y="3114158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Oval 47"/>
              <p:cNvSpPr/>
              <p:nvPr/>
            </p:nvSpPr>
            <p:spPr>
              <a:xfrm>
                <a:off x="7645951" y="3114157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Oval 48"/>
              <p:cNvSpPr/>
              <p:nvPr/>
            </p:nvSpPr>
            <p:spPr>
              <a:xfrm>
                <a:off x="7446499" y="3114156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Oval 49"/>
              <p:cNvSpPr/>
              <p:nvPr/>
            </p:nvSpPr>
            <p:spPr>
              <a:xfrm>
                <a:off x="7247351" y="3312174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Oval 50"/>
              <p:cNvSpPr/>
              <p:nvPr/>
            </p:nvSpPr>
            <p:spPr>
              <a:xfrm>
                <a:off x="7645951" y="3312174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Oval 51"/>
              <p:cNvSpPr/>
              <p:nvPr/>
            </p:nvSpPr>
            <p:spPr>
              <a:xfrm>
                <a:off x="7446499" y="3312173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Oval 52"/>
              <p:cNvSpPr/>
              <p:nvPr/>
            </p:nvSpPr>
            <p:spPr>
              <a:xfrm>
                <a:off x="8423021" y="2916141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Oval 53"/>
              <p:cNvSpPr/>
              <p:nvPr/>
            </p:nvSpPr>
            <p:spPr>
              <a:xfrm>
                <a:off x="8821622" y="2916140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Oval 54"/>
              <p:cNvSpPr/>
              <p:nvPr/>
            </p:nvSpPr>
            <p:spPr>
              <a:xfrm>
                <a:off x="8622169" y="2916139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Oval 55"/>
              <p:cNvSpPr/>
              <p:nvPr/>
            </p:nvSpPr>
            <p:spPr>
              <a:xfrm>
                <a:off x="8423021" y="3115291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Oval 56"/>
              <p:cNvSpPr/>
              <p:nvPr/>
            </p:nvSpPr>
            <p:spPr>
              <a:xfrm>
                <a:off x="8821622" y="3115291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Oval 57"/>
              <p:cNvSpPr/>
              <p:nvPr/>
            </p:nvSpPr>
            <p:spPr>
              <a:xfrm>
                <a:off x="8622169" y="3115290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Oval 58"/>
              <p:cNvSpPr/>
              <p:nvPr/>
            </p:nvSpPr>
            <p:spPr>
              <a:xfrm>
                <a:off x="8423021" y="3313308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Oval 60"/>
              <p:cNvSpPr/>
              <p:nvPr/>
            </p:nvSpPr>
            <p:spPr>
              <a:xfrm>
                <a:off x="8821622" y="3313307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Oval 61"/>
              <p:cNvSpPr/>
              <p:nvPr/>
            </p:nvSpPr>
            <p:spPr>
              <a:xfrm>
                <a:off x="8622169" y="3313307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Oval 92"/>
              <p:cNvSpPr/>
              <p:nvPr/>
            </p:nvSpPr>
            <p:spPr>
              <a:xfrm>
                <a:off x="8423021" y="3511325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Oval 93"/>
              <p:cNvSpPr/>
              <p:nvPr/>
            </p:nvSpPr>
            <p:spPr>
              <a:xfrm>
                <a:off x="8821622" y="3511324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Oval 94"/>
              <p:cNvSpPr/>
              <p:nvPr/>
            </p:nvSpPr>
            <p:spPr>
              <a:xfrm>
                <a:off x="8622169" y="3511324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Oval 95"/>
              <p:cNvSpPr/>
              <p:nvPr/>
            </p:nvSpPr>
            <p:spPr>
              <a:xfrm>
                <a:off x="8423021" y="3709340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Oval 96"/>
              <p:cNvSpPr/>
              <p:nvPr/>
            </p:nvSpPr>
            <p:spPr>
              <a:xfrm>
                <a:off x="8821622" y="3709340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Oval 97"/>
              <p:cNvSpPr/>
              <p:nvPr/>
            </p:nvSpPr>
            <p:spPr>
              <a:xfrm>
                <a:off x="8622169" y="3709339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Oval 98"/>
              <p:cNvSpPr/>
              <p:nvPr/>
            </p:nvSpPr>
            <p:spPr>
              <a:xfrm>
                <a:off x="8423021" y="3908491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Oval 99"/>
              <p:cNvSpPr/>
              <p:nvPr/>
            </p:nvSpPr>
            <p:spPr>
              <a:xfrm>
                <a:off x="8821622" y="3908490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Oval 100"/>
              <p:cNvSpPr/>
              <p:nvPr/>
            </p:nvSpPr>
            <p:spPr>
              <a:xfrm>
                <a:off x="8622169" y="3908489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Oval 101"/>
              <p:cNvSpPr/>
              <p:nvPr/>
            </p:nvSpPr>
            <p:spPr>
              <a:xfrm>
                <a:off x="8423021" y="4106508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Oval 102"/>
              <p:cNvSpPr/>
              <p:nvPr/>
            </p:nvSpPr>
            <p:spPr>
              <a:xfrm>
                <a:off x="8821622" y="4106507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Oval 103"/>
              <p:cNvSpPr/>
              <p:nvPr/>
            </p:nvSpPr>
            <p:spPr>
              <a:xfrm>
                <a:off x="8622169" y="4106506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Oval 104"/>
              <p:cNvSpPr/>
              <p:nvPr/>
            </p:nvSpPr>
            <p:spPr>
              <a:xfrm>
                <a:off x="8423021" y="4304525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Oval 105"/>
              <p:cNvSpPr/>
              <p:nvPr/>
            </p:nvSpPr>
            <p:spPr>
              <a:xfrm>
                <a:off x="8821622" y="4304524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Oval 106"/>
              <p:cNvSpPr/>
              <p:nvPr/>
            </p:nvSpPr>
            <p:spPr>
              <a:xfrm>
                <a:off x="8622169" y="4304523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Oval 107"/>
              <p:cNvSpPr/>
              <p:nvPr/>
            </p:nvSpPr>
            <p:spPr>
              <a:xfrm>
                <a:off x="8423021" y="2528949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Oval 108"/>
              <p:cNvSpPr/>
              <p:nvPr/>
            </p:nvSpPr>
            <p:spPr>
              <a:xfrm>
                <a:off x="8821622" y="2528948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Oval 109"/>
              <p:cNvSpPr/>
              <p:nvPr/>
            </p:nvSpPr>
            <p:spPr>
              <a:xfrm>
                <a:off x="8622169" y="2528947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Oval 110"/>
              <p:cNvSpPr/>
              <p:nvPr/>
            </p:nvSpPr>
            <p:spPr>
              <a:xfrm>
                <a:off x="8821621" y="2716988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Oval 111"/>
              <p:cNvSpPr/>
              <p:nvPr/>
            </p:nvSpPr>
            <p:spPr>
              <a:xfrm>
                <a:off x="8232617" y="2719406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Oval 112"/>
              <p:cNvSpPr/>
              <p:nvPr/>
            </p:nvSpPr>
            <p:spPr>
              <a:xfrm>
                <a:off x="8232617" y="2918556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Oval 113"/>
              <p:cNvSpPr/>
              <p:nvPr/>
            </p:nvSpPr>
            <p:spPr>
              <a:xfrm>
                <a:off x="8232617" y="3116573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Oval 114"/>
              <p:cNvSpPr/>
              <p:nvPr/>
            </p:nvSpPr>
            <p:spPr>
              <a:xfrm>
                <a:off x="8232617" y="3314590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Oval 115"/>
              <p:cNvSpPr/>
              <p:nvPr/>
            </p:nvSpPr>
            <p:spPr>
              <a:xfrm>
                <a:off x="7839710" y="3308719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Oval 116"/>
              <p:cNvSpPr/>
              <p:nvPr/>
            </p:nvSpPr>
            <p:spPr>
              <a:xfrm>
                <a:off x="8038859" y="3308717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Oval 117"/>
              <p:cNvSpPr/>
              <p:nvPr/>
            </p:nvSpPr>
            <p:spPr>
              <a:xfrm>
                <a:off x="7839710" y="2716988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Oval 118"/>
              <p:cNvSpPr/>
              <p:nvPr/>
            </p:nvSpPr>
            <p:spPr>
              <a:xfrm>
                <a:off x="8038859" y="2716987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9" name="群組 188"/>
            <p:cNvGrpSpPr/>
            <p:nvPr/>
          </p:nvGrpSpPr>
          <p:grpSpPr>
            <a:xfrm>
              <a:off x="5143885" y="2435682"/>
              <a:ext cx="1547380" cy="1982182"/>
              <a:chOff x="5305581" y="2432663"/>
              <a:chExt cx="1547380" cy="1982182"/>
            </a:xfrm>
          </p:grpSpPr>
          <p:pic>
            <p:nvPicPr>
              <p:cNvPr id="108" name="Picture 59"/>
              <p:cNvPicPr>
                <a:picLocks noChangeAspect="1"/>
              </p:cNvPicPr>
              <p:nvPr/>
            </p:nvPicPr>
            <p:blipFill rotWithShape="1">
              <a:blip r:embed="rId5"/>
              <a:srcRect l="32769" t="6618" r="29395" b="13894"/>
              <a:stretch/>
            </p:blipFill>
            <p:spPr>
              <a:xfrm>
                <a:off x="5305581" y="2432663"/>
                <a:ext cx="1547380" cy="1982182"/>
              </a:xfrm>
              <a:prstGeom prst="rect">
                <a:avLst/>
              </a:prstGeom>
            </p:spPr>
          </p:pic>
          <p:sp>
            <p:nvSpPr>
              <p:cNvPr id="109" name="Rectangle 6"/>
              <p:cNvSpPr/>
              <p:nvPr/>
            </p:nvSpPr>
            <p:spPr>
              <a:xfrm>
                <a:off x="5305581" y="2432663"/>
                <a:ext cx="1547380" cy="1982182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Oval 62"/>
              <p:cNvSpPr/>
              <p:nvPr/>
            </p:nvSpPr>
            <p:spPr>
              <a:xfrm>
                <a:off x="5492309" y="3093241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Oval 63"/>
              <p:cNvSpPr/>
              <p:nvPr/>
            </p:nvSpPr>
            <p:spPr>
              <a:xfrm>
                <a:off x="5492309" y="3283310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Oval 64"/>
              <p:cNvSpPr/>
              <p:nvPr/>
            </p:nvSpPr>
            <p:spPr>
              <a:xfrm>
                <a:off x="5691460" y="3093240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Oval 65"/>
              <p:cNvSpPr/>
              <p:nvPr/>
            </p:nvSpPr>
            <p:spPr>
              <a:xfrm>
                <a:off x="5890610" y="3093239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Oval 66"/>
              <p:cNvSpPr/>
              <p:nvPr/>
            </p:nvSpPr>
            <p:spPr>
              <a:xfrm>
                <a:off x="5890610" y="3283310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Oval 67"/>
              <p:cNvSpPr/>
              <p:nvPr/>
            </p:nvSpPr>
            <p:spPr>
              <a:xfrm>
                <a:off x="5691459" y="3283310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Oval 68"/>
              <p:cNvSpPr/>
              <p:nvPr/>
            </p:nvSpPr>
            <p:spPr>
              <a:xfrm>
                <a:off x="6089762" y="3283310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Oval 69"/>
              <p:cNvSpPr/>
              <p:nvPr/>
            </p:nvSpPr>
            <p:spPr>
              <a:xfrm>
                <a:off x="6089761" y="3093239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Oval 70"/>
              <p:cNvSpPr/>
              <p:nvPr/>
            </p:nvSpPr>
            <p:spPr>
              <a:xfrm>
                <a:off x="6288912" y="3090732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Oval 71"/>
              <p:cNvSpPr/>
              <p:nvPr/>
            </p:nvSpPr>
            <p:spPr>
              <a:xfrm>
                <a:off x="6488062" y="3090732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Oval 72"/>
              <p:cNvSpPr/>
              <p:nvPr/>
            </p:nvSpPr>
            <p:spPr>
              <a:xfrm>
                <a:off x="6488362" y="3283309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9" name="Oval 73"/>
              <p:cNvSpPr/>
              <p:nvPr/>
            </p:nvSpPr>
            <p:spPr>
              <a:xfrm>
                <a:off x="6488061" y="2894097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0" name="Oval 74"/>
              <p:cNvSpPr/>
              <p:nvPr/>
            </p:nvSpPr>
            <p:spPr>
              <a:xfrm>
                <a:off x="6488061" y="2701665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1" name="Oval 75"/>
              <p:cNvSpPr/>
              <p:nvPr/>
            </p:nvSpPr>
            <p:spPr>
              <a:xfrm>
                <a:off x="6089761" y="2894096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2" name="Oval 76"/>
              <p:cNvSpPr/>
              <p:nvPr/>
            </p:nvSpPr>
            <p:spPr>
              <a:xfrm>
                <a:off x="6288908" y="2898586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3" name="Oval 77"/>
              <p:cNvSpPr/>
              <p:nvPr/>
            </p:nvSpPr>
            <p:spPr>
              <a:xfrm>
                <a:off x="6089761" y="2701666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4" name="Oval 78"/>
              <p:cNvSpPr/>
              <p:nvPr/>
            </p:nvSpPr>
            <p:spPr>
              <a:xfrm>
                <a:off x="6288908" y="2701665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5" name="Oval 79"/>
              <p:cNvSpPr/>
              <p:nvPr/>
            </p:nvSpPr>
            <p:spPr>
              <a:xfrm>
                <a:off x="6288910" y="3283308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" name="Oval 80"/>
              <p:cNvSpPr/>
              <p:nvPr/>
            </p:nvSpPr>
            <p:spPr>
              <a:xfrm>
                <a:off x="6089479" y="3479314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7" name="Oval 81"/>
              <p:cNvSpPr/>
              <p:nvPr/>
            </p:nvSpPr>
            <p:spPr>
              <a:xfrm>
                <a:off x="6288909" y="3475025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8" name="Oval 82"/>
              <p:cNvSpPr/>
              <p:nvPr/>
            </p:nvSpPr>
            <p:spPr>
              <a:xfrm>
                <a:off x="6488061" y="3475024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9" name="Oval 83"/>
              <p:cNvSpPr/>
              <p:nvPr/>
            </p:nvSpPr>
            <p:spPr>
              <a:xfrm>
                <a:off x="6089479" y="3678457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0" name="Oval 84"/>
              <p:cNvSpPr/>
              <p:nvPr/>
            </p:nvSpPr>
            <p:spPr>
              <a:xfrm>
                <a:off x="6488079" y="3678456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1" name="Oval 85"/>
              <p:cNvSpPr/>
              <p:nvPr/>
            </p:nvSpPr>
            <p:spPr>
              <a:xfrm>
                <a:off x="6288627" y="3678455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2" name="Oval 86"/>
              <p:cNvSpPr/>
              <p:nvPr/>
            </p:nvSpPr>
            <p:spPr>
              <a:xfrm>
                <a:off x="6089479" y="3877432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3" name="Oval 87"/>
              <p:cNvSpPr/>
              <p:nvPr/>
            </p:nvSpPr>
            <p:spPr>
              <a:xfrm>
                <a:off x="6488079" y="3877431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4" name="Oval 88"/>
              <p:cNvSpPr/>
              <p:nvPr/>
            </p:nvSpPr>
            <p:spPr>
              <a:xfrm>
                <a:off x="6288627" y="3877430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5" name="Oval 89"/>
              <p:cNvSpPr/>
              <p:nvPr/>
            </p:nvSpPr>
            <p:spPr>
              <a:xfrm>
                <a:off x="6089461" y="4073235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6" name="Oval 90"/>
              <p:cNvSpPr/>
              <p:nvPr/>
            </p:nvSpPr>
            <p:spPr>
              <a:xfrm>
                <a:off x="6488061" y="4073234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7" name="Oval 91"/>
              <p:cNvSpPr/>
              <p:nvPr/>
            </p:nvSpPr>
            <p:spPr>
              <a:xfrm>
                <a:off x="6288609" y="4073233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78" name="群組 277"/>
          <p:cNvGrpSpPr/>
          <p:nvPr/>
        </p:nvGrpSpPr>
        <p:grpSpPr>
          <a:xfrm>
            <a:off x="8796676" y="1606550"/>
            <a:ext cx="2052299" cy="1250415"/>
            <a:chOff x="8796676" y="2139950"/>
            <a:chExt cx="2052299" cy="1250415"/>
          </a:xfrm>
        </p:grpSpPr>
        <p:grpSp>
          <p:nvGrpSpPr>
            <p:cNvPr id="192" name="群組 191"/>
            <p:cNvGrpSpPr/>
            <p:nvPr/>
          </p:nvGrpSpPr>
          <p:grpSpPr>
            <a:xfrm>
              <a:off x="8915350" y="2241132"/>
              <a:ext cx="1828494" cy="1037268"/>
              <a:chOff x="5143885" y="2262791"/>
              <a:chExt cx="4103731" cy="2327964"/>
            </a:xfrm>
          </p:grpSpPr>
          <p:grpSp>
            <p:nvGrpSpPr>
              <p:cNvPr id="193" name="群組 192"/>
              <p:cNvGrpSpPr/>
              <p:nvPr/>
            </p:nvGrpSpPr>
            <p:grpSpPr>
              <a:xfrm>
                <a:off x="6971302" y="2262791"/>
                <a:ext cx="2276314" cy="2327964"/>
                <a:chOff x="6971302" y="2262791"/>
                <a:chExt cx="2276314" cy="2327964"/>
              </a:xfrm>
            </p:grpSpPr>
            <p:pic>
              <p:nvPicPr>
                <p:cNvPr id="227" name="Picture 39"/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16043" t="6463" r="28229"/>
                <a:stretch/>
              </p:blipFill>
              <p:spPr>
                <a:xfrm>
                  <a:off x="6971303" y="2267034"/>
                  <a:ext cx="2276313" cy="2323721"/>
                </a:xfrm>
                <a:prstGeom prst="rect">
                  <a:avLst/>
                </a:prstGeom>
              </p:spPr>
            </p:pic>
            <p:sp>
              <p:nvSpPr>
                <p:cNvPr id="228" name="Rectangle 158"/>
                <p:cNvSpPr/>
                <p:nvPr/>
              </p:nvSpPr>
              <p:spPr>
                <a:xfrm>
                  <a:off x="6971302" y="2262791"/>
                  <a:ext cx="2276313" cy="2327964"/>
                </a:xfrm>
                <a:prstGeom prst="rect">
                  <a:avLst/>
                </a:prstGeom>
                <a:solidFill>
                  <a:schemeClr val="bg1">
                    <a:alpha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9" name="Oval 40"/>
                <p:cNvSpPr/>
                <p:nvPr/>
              </p:nvSpPr>
              <p:spPr>
                <a:xfrm>
                  <a:off x="7247351" y="2716990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0" name="Oval 41"/>
                <p:cNvSpPr/>
                <p:nvPr/>
              </p:nvSpPr>
              <p:spPr>
                <a:xfrm>
                  <a:off x="7645951" y="2716989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1" name="Oval 42"/>
                <p:cNvSpPr/>
                <p:nvPr/>
              </p:nvSpPr>
              <p:spPr>
                <a:xfrm>
                  <a:off x="7446499" y="2716988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2" name="Oval 43"/>
                <p:cNvSpPr/>
                <p:nvPr/>
              </p:nvSpPr>
              <p:spPr>
                <a:xfrm>
                  <a:off x="7247351" y="2916141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3" name="Oval 44"/>
                <p:cNvSpPr/>
                <p:nvPr/>
              </p:nvSpPr>
              <p:spPr>
                <a:xfrm>
                  <a:off x="7645951" y="2916140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4" name="Oval 45"/>
                <p:cNvSpPr/>
                <p:nvPr/>
              </p:nvSpPr>
              <p:spPr>
                <a:xfrm>
                  <a:off x="7446499" y="2916139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5" name="Oval 46"/>
                <p:cNvSpPr/>
                <p:nvPr/>
              </p:nvSpPr>
              <p:spPr>
                <a:xfrm>
                  <a:off x="7247351" y="3114158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6" name="Oval 47"/>
                <p:cNvSpPr/>
                <p:nvPr/>
              </p:nvSpPr>
              <p:spPr>
                <a:xfrm>
                  <a:off x="7645951" y="3114157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7" name="Oval 48"/>
                <p:cNvSpPr/>
                <p:nvPr/>
              </p:nvSpPr>
              <p:spPr>
                <a:xfrm>
                  <a:off x="7446499" y="3114156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8" name="Oval 49"/>
                <p:cNvSpPr/>
                <p:nvPr/>
              </p:nvSpPr>
              <p:spPr>
                <a:xfrm>
                  <a:off x="7247351" y="3312174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9" name="Oval 50"/>
                <p:cNvSpPr/>
                <p:nvPr/>
              </p:nvSpPr>
              <p:spPr>
                <a:xfrm>
                  <a:off x="7645951" y="3312174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0" name="Oval 51"/>
                <p:cNvSpPr/>
                <p:nvPr/>
              </p:nvSpPr>
              <p:spPr>
                <a:xfrm>
                  <a:off x="7446499" y="3312173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1" name="Oval 52"/>
                <p:cNvSpPr/>
                <p:nvPr/>
              </p:nvSpPr>
              <p:spPr>
                <a:xfrm>
                  <a:off x="8423021" y="2916141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2" name="Oval 53"/>
                <p:cNvSpPr/>
                <p:nvPr/>
              </p:nvSpPr>
              <p:spPr>
                <a:xfrm>
                  <a:off x="8821622" y="2916140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3" name="Oval 54"/>
                <p:cNvSpPr/>
                <p:nvPr/>
              </p:nvSpPr>
              <p:spPr>
                <a:xfrm>
                  <a:off x="8622169" y="2916139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4" name="Oval 55"/>
                <p:cNvSpPr/>
                <p:nvPr/>
              </p:nvSpPr>
              <p:spPr>
                <a:xfrm>
                  <a:off x="8423021" y="3115291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5" name="Oval 56"/>
                <p:cNvSpPr/>
                <p:nvPr/>
              </p:nvSpPr>
              <p:spPr>
                <a:xfrm>
                  <a:off x="8821622" y="3115291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6" name="Oval 57"/>
                <p:cNvSpPr/>
                <p:nvPr/>
              </p:nvSpPr>
              <p:spPr>
                <a:xfrm>
                  <a:off x="8622169" y="3115290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7" name="Oval 58"/>
                <p:cNvSpPr/>
                <p:nvPr/>
              </p:nvSpPr>
              <p:spPr>
                <a:xfrm>
                  <a:off x="8423021" y="3313308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8" name="Oval 60"/>
                <p:cNvSpPr/>
                <p:nvPr/>
              </p:nvSpPr>
              <p:spPr>
                <a:xfrm>
                  <a:off x="8821622" y="3313307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9" name="Oval 61"/>
                <p:cNvSpPr/>
                <p:nvPr/>
              </p:nvSpPr>
              <p:spPr>
                <a:xfrm>
                  <a:off x="8622169" y="3313307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0" name="Oval 92"/>
                <p:cNvSpPr/>
                <p:nvPr/>
              </p:nvSpPr>
              <p:spPr>
                <a:xfrm>
                  <a:off x="8423021" y="3511325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1" name="Oval 93"/>
                <p:cNvSpPr/>
                <p:nvPr/>
              </p:nvSpPr>
              <p:spPr>
                <a:xfrm>
                  <a:off x="8821622" y="3511324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2" name="Oval 94"/>
                <p:cNvSpPr/>
                <p:nvPr/>
              </p:nvSpPr>
              <p:spPr>
                <a:xfrm>
                  <a:off x="8622169" y="3511324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3" name="Oval 95"/>
                <p:cNvSpPr/>
                <p:nvPr/>
              </p:nvSpPr>
              <p:spPr>
                <a:xfrm>
                  <a:off x="8423021" y="3709340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4" name="Oval 96"/>
                <p:cNvSpPr/>
                <p:nvPr/>
              </p:nvSpPr>
              <p:spPr>
                <a:xfrm>
                  <a:off x="8821622" y="3709340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5" name="Oval 97"/>
                <p:cNvSpPr/>
                <p:nvPr/>
              </p:nvSpPr>
              <p:spPr>
                <a:xfrm>
                  <a:off x="8622169" y="3709339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6" name="Oval 98"/>
                <p:cNvSpPr/>
                <p:nvPr/>
              </p:nvSpPr>
              <p:spPr>
                <a:xfrm>
                  <a:off x="8423021" y="3908491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7" name="Oval 99"/>
                <p:cNvSpPr/>
                <p:nvPr/>
              </p:nvSpPr>
              <p:spPr>
                <a:xfrm>
                  <a:off x="8821622" y="3908490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8" name="Oval 100"/>
                <p:cNvSpPr/>
                <p:nvPr/>
              </p:nvSpPr>
              <p:spPr>
                <a:xfrm>
                  <a:off x="8622169" y="3908489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9" name="Oval 101"/>
                <p:cNvSpPr/>
                <p:nvPr/>
              </p:nvSpPr>
              <p:spPr>
                <a:xfrm>
                  <a:off x="8423021" y="4106508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0" name="Oval 102"/>
                <p:cNvSpPr/>
                <p:nvPr/>
              </p:nvSpPr>
              <p:spPr>
                <a:xfrm>
                  <a:off x="8821622" y="4106507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1" name="Oval 103"/>
                <p:cNvSpPr/>
                <p:nvPr/>
              </p:nvSpPr>
              <p:spPr>
                <a:xfrm>
                  <a:off x="8622169" y="4106506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2" name="Oval 104"/>
                <p:cNvSpPr/>
                <p:nvPr/>
              </p:nvSpPr>
              <p:spPr>
                <a:xfrm>
                  <a:off x="8423021" y="4304525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3" name="Oval 105"/>
                <p:cNvSpPr/>
                <p:nvPr/>
              </p:nvSpPr>
              <p:spPr>
                <a:xfrm>
                  <a:off x="8821622" y="4304524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4" name="Oval 106"/>
                <p:cNvSpPr/>
                <p:nvPr/>
              </p:nvSpPr>
              <p:spPr>
                <a:xfrm>
                  <a:off x="8622169" y="4304523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5" name="Oval 107"/>
                <p:cNvSpPr/>
                <p:nvPr/>
              </p:nvSpPr>
              <p:spPr>
                <a:xfrm>
                  <a:off x="8423021" y="2528949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6" name="Oval 108"/>
                <p:cNvSpPr/>
                <p:nvPr/>
              </p:nvSpPr>
              <p:spPr>
                <a:xfrm>
                  <a:off x="8821622" y="2528948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7" name="Oval 109"/>
                <p:cNvSpPr/>
                <p:nvPr/>
              </p:nvSpPr>
              <p:spPr>
                <a:xfrm>
                  <a:off x="8622169" y="2528947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8" name="Oval 110"/>
                <p:cNvSpPr/>
                <p:nvPr/>
              </p:nvSpPr>
              <p:spPr>
                <a:xfrm>
                  <a:off x="8821621" y="2716988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9" name="Oval 111"/>
                <p:cNvSpPr/>
                <p:nvPr/>
              </p:nvSpPr>
              <p:spPr>
                <a:xfrm>
                  <a:off x="8232617" y="2719406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0" name="Oval 112"/>
                <p:cNvSpPr/>
                <p:nvPr/>
              </p:nvSpPr>
              <p:spPr>
                <a:xfrm>
                  <a:off x="8232617" y="2918556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1" name="Oval 113"/>
                <p:cNvSpPr/>
                <p:nvPr/>
              </p:nvSpPr>
              <p:spPr>
                <a:xfrm>
                  <a:off x="8232617" y="3116573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2" name="Oval 114"/>
                <p:cNvSpPr/>
                <p:nvPr/>
              </p:nvSpPr>
              <p:spPr>
                <a:xfrm>
                  <a:off x="8232617" y="3314590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3" name="Oval 115"/>
                <p:cNvSpPr/>
                <p:nvPr/>
              </p:nvSpPr>
              <p:spPr>
                <a:xfrm>
                  <a:off x="7839710" y="3308719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4" name="Oval 116"/>
                <p:cNvSpPr/>
                <p:nvPr/>
              </p:nvSpPr>
              <p:spPr>
                <a:xfrm>
                  <a:off x="8038859" y="3308717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5" name="Oval 117"/>
                <p:cNvSpPr/>
                <p:nvPr/>
              </p:nvSpPr>
              <p:spPr>
                <a:xfrm>
                  <a:off x="7839710" y="2716988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6" name="Oval 118"/>
                <p:cNvSpPr/>
                <p:nvPr/>
              </p:nvSpPr>
              <p:spPr>
                <a:xfrm>
                  <a:off x="8038859" y="2716987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94" name="群組 193"/>
              <p:cNvGrpSpPr/>
              <p:nvPr/>
            </p:nvGrpSpPr>
            <p:grpSpPr>
              <a:xfrm>
                <a:off x="5143885" y="2435682"/>
                <a:ext cx="1547380" cy="1982182"/>
                <a:chOff x="5305581" y="2432663"/>
                <a:chExt cx="1547380" cy="1982182"/>
              </a:xfrm>
            </p:grpSpPr>
            <p:pic>
              <p:nvPicPr>
                <p:cNvPr id="195" name="Picture 59"/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32769" t="6618" r="29395" b="13894"/>
                <a:stretch/>
              </p:blipFill>
              <p:spPr>
                <a:xfrm>
                  <a:off x="5305581" y="2432663"/>
                  <a:ext cx="1547380" cy="1982182"/>
                </a:xfrm>
                <a:prstGeom prst="rect">
                  <a:avLst/>
                </a:prstGeom>
              </p:spPr>
            </p:pic>
            <p:sp>
              <p:nvSpPr>
                <p:cNvPr id="196" name="Rectangle 6"/>
                <p:cNvSpPr/>
                <p:nvPr/>
              </p:nvSpPr>
              <p:spPr>
                <a:xfrm>
                  <a:off x="5305581" y="2432663"/>
                  <a:ext cx="1547380" cy="1982182"/>
                </a:xfrm>
                <a:prstGeom prst="rect">
                  <a:avLst/>
                </a:prstGeom>
                <a:solidFill>
                  <a:schemeClr val="bg1">
                    <a:alpha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7" name="Oval 62"/>
                <p:cNvSpPr/>
                <p:nvPr/>
              </p:nvSpPr>
              <p:spPr>
                <a:xfrm>
                  <a:off x="5492309" y="3093241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8" name="Oval 63"/>
                <p:cNvSpPr/>
                <p:nvPr/>
              </p:nvSpPr>
              <p:spPr>
                <a:xfrm>
                  <a:off x="5492309" y="3283310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9" name="Oval 64"/>
                <p:cNvSpPr/>
                <p:nvPr/>
              </p:nvSpPr>
              <p:spPr>
                <a:xfrm>
                  <a:off x="5691460" y="3093240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0" name="Oval 65"/>
                <p:cNvSpPr/>
                <p:nvPr/>
              </p:nvSpPr>
              <p:spPr>
                <a:xfrm>
                  <a:off x="5890610" y="3093239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1" name="Oval 66"/>
                <p:cNvSpPr/>
                <p:nvPr/>
              </p:nvSpPr>
              <p:spPr>
                <a:xfrm>
                  <a:off x="5890610" y="3283310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2" name="Oval 67"/>
                <p:cNvSpPr/>
                <p:nvPr/>
              </p:nvSpPr>
              <p:spPr>
                <a:xfrm>
                  <a:off x="5691459" y="3283310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3" name="Oval 68"/>
                <p:cNvSpPr/>
                <p:nvPr/>
              </p:nvSpPr>
              <p:spPr>
                <a:xfrm>
                  <a:off x="6089762" y="3283310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4" name="Oval 69"/>
                <p:cNvSpPr/>
                <p:nvPr/>
              </p:nvSpPr>
              <p:spPr>
                <a:xfrm>
                  <a:off x="6089761" y="3093239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5" name="Oval 70"/>
                <p:cNvSpPr/>
                <p:nvPr/>
              </p:nvSpPr>
              <p:spPr>
                <a:xfrm>
                  <a:off x="6288912" y="3090732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6" name="Oval 71"/>
                <p:cNvSpPr/>
                <p:nvPr/>
              </p:nvSpPr>
              <p:spPr>
                <a:xfrm>
                  <a:off x="6488062" y="3090732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7" name="Oval 72"/>
                <p:cNvSpPr/>
                <p:nvPr/>
              </p:nvSpPr>
              <p:spPr>
                <a:xfrm>
                  <a:off x="6488362" y="3283309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8" name="Oval 73"/>
                <p:cNvSpPr/>
                <p:nvPr/>
              </p:nvSpPr>
              <p:spPr>
                <a:xfrm>
                  <a:off x="6488061" y="2894097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9" name="Oval 74"/>
                <p:cNvSpPr/>
                <p:nvPr/>
              </p:nvSpPr>
              <p:spPr>
                <a:xfrm>
                  <a:off x="6488061" y="2701665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0" name="Oval 75"/>
                <p:cNvSpPr/>
                <p:nvPr/>
              </p:nvSpPr>
              <p:spPr>
                <a:xfrm>
                  <a:off x="6089761" y="2894096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1" name="Oval 76"/>
                <p:cNvSpPr/>
                <p:nvPr/>
              </p:nvSpPr>
              <p:spPr>
                <a:xfrm>
                  <a:off x="6288908" y="2898586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2" name="Oval 77"/>
                <p:cNvSpPr/>
                <p:nvPr/>
              </p:nvSpPr>
              <p:spPr>
                <a:xfrm>
                  <a:off x="6089761" y="2701666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3" name="Oval 78"/>
                <p:cNvSpPr/>
                <p:nvPr/>
              </p:nvSpPr>
              <p:spPr>
                <a:xfrm>
                  <a:off x="6288908" y="2701665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4" name="Oval 79"/>
                <p:cNvSpPr/>
                <p:nvPr/>
              </p:nvSpPr>
              <p:spPr>
                <a:xfrm>
                  <a:off x="6288910" y="3283308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5" name="Oval 80"/>
                <p:cNvSpPr/>
                <p:nvPr/>
              </p:nvSpPr>
              <p:spPr>
                <a:xfrm>
                  <a:off x="6089479" y="3479314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6" name="Oval 81"/>
                <p:cNvSpPr/>
                <p:nvPr/>
              </p:nvSpPr>
              <p:spPr>
                <a:xfrm>
                  <a:off x="6288909" y="3475025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7" name="Oval 82"/>
                <p:cNvSpPr/>
                <p:nvPr/>
              </p:nvSpPr>
              <p:spPr>
                <a:xfrm>
                  <a:off x="6488061" y="3475024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8" name="Oval 83"/>
                <p:cNvSpPr/>
                <p:nvPr/>
              </p:nvSpPr>
              <p:spPr>
                <a:xfrm>
                  <a:off x="6089479" y="3678457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9" name="Oval 84"/>
                <p:cNvSpPr/>
                <p:nvPr/>
              </p:nvSpPr>
              <p:spPr>
                <a:xfrm>
                  <a:off x="6488079" y="3678456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0" name="Oval 85"/>
                <p:cNvSpPr/>
                <p:nvPr/>
              </p:nvSpPr>
              <p:spPr>
                <a:xfrm>
                  <a:off x="6288627" y="3678455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1" name="Oval 86"/>
                <p:cNvSpPr/>
                <p:nvPr/>
              </p:nvSpPr>
              <p:spPr>
                <a:xfrm>
                  <a:off x="6089479" y="3877432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2" name="Oval 87"/>
                <p:cNvSpPr/>
                <p:nvPr/>
              </p:nvSpPr>
              <p:spPr>
                <a:xfrm>
                  <a:off x="6488079" y="3877431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3" name="Oval 88"/>
                <p:cNvSpPr/>
                <p:nvPr/>
              </p:nvSpPr>
              <p:spPr>
                <a:xfrm>
                  <a:off x="6288627" y="3877430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4" name="Oval 89"/>
                <p:cNvSpPr/>
                <p:nvPr/>
              </p:nvSpPr>
              <p:spPr>
                <a:xfrm>
                  <a:off x="6089461" y="4073235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5" name="Oval 90"/>
                <p:cNvSpPr/>
                <p:nvPr/>
              </p:nvSpPr>
              <p:spPr>
                <a:xfrm>
                  <a:off x="6488061" y="4073234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6" name="Oval 91"/>
                <p:cNvSpPr/>
                <p:nvPr/>
              </p:nvSpPr>
              <p:spPr>
                <a:xfrm>
                  <a:off x="6288609" y="4073233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277" name="圓角矩形 276"/>
            <p:cNvSpPr/>
            <p:nvPr/>
          </p:nvSpPr>
          <p:spPr>
            <a:xfrm>
              <a:off x="8796676" y="2139950"/>
              <a:ext cx="2052299" cy="1250415"/>
            </a:xfrm>
            <a:prstGeom prst="roundRect">
              <a:avLst>
                <a:gd name="adj" fmla="val 2345"/>
              </a:avLst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366" name="圓角矩形 365"/>
          <p:cNvSpPr/>
          <p:nvPr/>
        </p:nvSpPr>
        <p:spPr>
          <a:xfrm>
            <a:off x="4344228" y="2526422"/>
            <a:ext cx="200640" cy="197008"/>
          </a:xfrm>
          <a:prstGeom prst="roundRect">
            <a:avLst>
              <a:gd name="adj" fmla="val 2345"/>
            </a:avLst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7" name="圓角矩形 366"/>
          <p:cNvSpPr/>
          <p:nvPr/>
        </p:nvSpPr>
        <p:spPr>
          <a:xfrm>
            <a:off x="3943167" y="1606549"/>
            <a:ext cx="4551960" cy="2911443"/>
          </a:xfrm>
          <a:prstGeom prst="roundRect">
            <a:avLst>
              <a:gd name="adj" fmla="val 2345"/>
            </a:avLst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9" name="TextBox 15"/>
          <p:cNvSpPr txBox="1"/>
          <p:nvPr/>
        </p:nvSpPr>
        <p:spPr>
          <a:xfrm>
            <a:off x="11032402" y="1932024"/>
            <a:ext cx="6042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8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~</a:t>
            </a:r>
            <a:endParaRPr lang="en-US" sz="2800" b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371" name="直線單箭頭接點 370"/>
          <p:cNvCxnSpPr>
            <a:stCxn id="366" idx="2"/>
            <a:endCxn id="390" idx="0"/>
          </p:cNvCxnSpPr>
          <p:nvPr/>
        </p:nvCxnSpPr>
        <p:spPr>
          <a:xfrm>
            <a:off x="4444548" y="2723430"/>
            <a:ext cx="5921" cy="1235619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2" name="直線單箭頭接點 371"/>
          <p:cNvCxnSpPr>
            <a:stCxn id="367" idx="2"/>
            <a:endCxn id="392" idx="0"/>
          </p:cNvCxnSpPr>
          <p:nvPr/>
        </p:nvCxnSpPr>
        <p:spPr>
          <a:xfrm flipH="1">
            <a:off x="6215962" y="4517992"/>
            <a:ext cx="3185" cy="288193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6" name="直線單箭頭接點 375"/>
          <p:cNvCxnSpPr>
            <a:endCxn id="406" idx="0"/>
          </p:cNvCxnSpPr>
          <p:nvPr/>
        </p:nvCxnSpPr>
        <p:spPr>
          <a:xfrm>
            <a:off x="6218439" y="5389122"/>
            <a:ext cx="0" cy="302715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0" name="文字方塊 389"/>
          <p:cNvSpPr txBox="1"/>
          <p:nvPr/>
        </p:nvSpPr>
        <p:spPr>
          <a:xfrm>
            <a:off x="3718232" y="3959049"/>
            <a:ext cx="146447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400" dirty="0" smtClean="0">
                <a:solidFill>
                  <a:schemeClr val="tx2"/>
                </a:solidFill>
              </a:rPr>
              <a:t>Gene</a:t>
            </a:r>
            <a:endParaRPr lang="zh-TW" altLang="en-US" sz="2400" dirty="0">
              <a:solidFill>
                <a:schemeClr val="tx2"/>
              </a:solidFill>
            </a:endParaRPr>
          </a:p>
        </p:txBody>
      </p:sp>
      <p:sp>
        <p:nvSpPr>
          <p:cNvPr id="392" name="文字方塊 391"/>
          <p:cNvSpPr txBox="1"/>
          <p:nvPr/>
        </p:nvSpPr>
        <p:spPr>
          <a:xfrm>
            <a:off x="4287859" y="4806185"/>
            <a:ext cx="385620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400" dirty="0" smtClean="0">
                <a:solidFill>
                  <a:schemeClr val="tx2"/>
                </a:solidFill>
              </a:rPr>
              <a:t>Individual (chromosome)</a:t>
            </a:r>
            <a:endParaRPr lang="zh-TW" altLang="en-US" sz="2400" dirty="0">
              <a:solidFill>
                <a:schemeClr val="tx2"/>
              </a:solidFill>
            </a:endParaRPr>
          </a:p>
        </p:txBody>
      </p:sp>
      <p:sp>
        <p:nvSpPr>
          <p:cNvPr id="406" name="文字方塊 405"/>
          <p:cNvSpPr txBox="1"/>
          <p:nvPr/>
        </p:nvSpPr>
        <p:spPr>
          <a:xfrm>
            <a:off x="5080542" y="5691837"/>
            <a:ext cx="227579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400" dirty="0" smtClean="0">
                <a:solidFill>
                  <a:schemeClr val="tx2"/>
                </a:solidFill>
              </a:rPr>
              <a:t>population</a:t>
            </a:r>
            <a:endParaRPr lang="zh-TW" altLang="en-US" sz="2400" dirty="0">
              <a:solidFill>
                <a:schemeClr val="tx2"/>
              </a:solidFill>
            </a:endParaRPr>
          </a:p>
        </p:txBody>
      </p:sp>
      <p:sp>
        <p:nvSpPr>
          <p:cNvPr id="417" name="手繪多邊形 416"/>
          <p:cNvSpPr/>
          <p:nvPr/>
        </p:nvSpPr>
        <p:spPr>
          <a:xfrm>
            <a:off x="3639318" y="1424402"/>
            <a:ext cx="8179787" cy="3964720"/>
          </a:xfrm>
          <a:custGeom>
            <a:avLst/>
            <a:gdLst>
              <a:gd name="connsiteX0" fmla="*/ 92973 w 8179787"/>
              <a:gd name="connsiteY0" fmla="*/ 0 h 3964720"/>
              <a:gd name="connsiteX1" fmla="*/ 1338892 w 8179787"/>
              <a:gd name="connsiteY1" fmla="*/ 0 h 3964720"/>
              <a:gd name="connsiteX2" fmla="*/ 4961236 w 8179787"/>
              <a:gd name="connsiteY2" fmla="*/ 0 h 3964720"/>
              <a:gd name="connsiteX3" fmla="*/ 8142027 w 8179787"/>
              <a:gd name="connsiteY3" fmla="*/ 0 h 3964720"/>
              <a:gd name="connsiteX4" fmla="*/ 8179787 w 8179787"/>
              <a:gd name="connsiteY4" fmla="*/ 37760 h 3964720"/>
              <a:gd name="connsiteX5" fmla="*/ 8179787 w 8179787"/>
              <a:gd name="connsiteY5" fmla="*/ 1572463 h 3964720"/>
              <a:gd name="connsiteX6" fmla="*/ 8142027 w 8179787"/>
              <a:gd name="connsiteY6" fmla="*/ 1610223 h 3964720"/>
              <a:gd name="connsiteX7" fmla="*/ 5054209 w 8179787"/>
              <a:gd name="connsiteY7" fmla="*/ 1610223 h 3964720"/>
              <a:gd name="connsiteX8" fmla="*/ 5054209 w 8179787"/>
              <a:gd name="connsiteY8" fmla="*/ 3871747 h 3964720"/>
              <a:gd name="connsiteX9" fmla="*/ 4961236 w 8179787"/>
              <a:gd name="connsiteY9" fmla="*/ 3964720 h 3964720"/>
              <a:gd name="connsiteX10" fmla="*/ 92973 w 8179787"/>
              <a:gd name="connsiteY10" fmla="*/ 3964720 h 3964720"/>
              <a:gd name="connsiteX11" fmla="*/ 0 w 8179787"/>
              <a:gd name="connsiteY11" fmla="*/ 3871747 h 3964720"/>
              <a:gd name="connsiteX12" fmla="*/ 0 w 8179787"/>
              <a:gd name="connsiteY12" fmla="*/ 92973 h 3964720"/>
              <a:gd name="connsiteX13" fmla="*/ 92973 w 8179787"/>
              <a:gd name="connsiteY13" fmla="*/ 0 h 3964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8179787" h="3964720">
                <a:moveTo>
                  <a:pt x="92973" y="0"/>
                </a:moveTo>
                <a:lnTo>
                  <a:pt x="1338892" y="0"/>
                </a:lnTo>
                <a:lnTo>
                  <a:pt x="4961236" y="0"/>
                </a:lnTo>
                <a:lnTo>
                  <a:pt x="8142027" y="0"/>
                </a:lnTo>
                <a:cubicBezTo>
                  <a:pt x="8162881" y="0"/>
                  <a:pt x="8179787" y="16906"/>
                  <a:pt x="8179787" y="37760"/>
                </a:cubicBezTo>
                <a:lnTo>
                  <a:pt x="8179787" y="1572463"/>
                </a:lnTo>
                <a:cubicBezTo>
                  <a:pt x="8179787" y="1593317"/>
                  <a:pt x="8162881" y="1610223"/>
                  <a:pt x="8142027" y="1610223"/>
                </a:cubicBezTo>
                <a:lnTo>
                  <a:pt x="5054209" y="1610223"/>
                </a:lnTo>
                <a:lnTo>
                  <a:pt x="5054209" y="3871747"/>
                </a:lnTo>
                <a:cubicBezTo>
                  <a:pt x="5054209" y="3923095"/>
                  <a:pt x="5012584" y="3964720"/>
                  <a:pt x="4961236" y="3964720"/>
                </a:cubicBezTo>
                <a:lnTo>
                  <a:pt x="92973" y="3964720"/>
                </a:lnTo>
                <a:cubicBezTo>
                  <a:pt x="41625" y="3964720"/>
                  <a:pt x="0" y="3923095"/>
                  <a:pt x="0" y="3871747"/>
                </a:cubicBezTo>
                <a:lnTo>
                  <a:pt x="0" y="92973"/>
                </a:lnTo>
                <a:cubicBezTo>
                  <a:pt x="0" y="41625"/>
                  <a:pt x="41625" y="0"/>
                  <a:pt x="92973" y="0"/>
                </a:cubicBezTo>
                <a:close/>
              </a:path>
            </a:pathLst>
          </a:cu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29" name="圖片 42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285" y="4497643"/>
            <a:ext cx="287288" cy="287288"/>
          </a:xfrm>
          <a:prstGeom prst="rect">
            <a:avLst/>
          </a:prstGeom>
        </p:spPr>
      </p:pic>
      <p:pic>
        <p:nvPicPr>
          <p:cNvPr id="430" name="圖片 42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285" y="5021148"/>
            <a:ext cx="276886" cy="276886"/>
          </a:xfrm>
          <a:prstGeom prst="rect">
            <a:avLst/>
          </a:prstGeom>
        </p:spPr>
      </p:pic>
      <p:pic>
        <p:nvPicPr>
          <p:cNvPr id="433" name="圖片 43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5853" y="5556813"/>
            <a:ext cx="287288" cy="287288"/>
          </a:xfrm>
          <a:prstGeom prst="rect">
            <a:avLst/>
          </a:prstGeom>
        </p:spPr>
      </p:pic>
      <p:pic>
        <p:nvPicPr>
          <p:cNvPr id="436" name="圖片 43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8373" y="3964609"/>
            <a:ext cx="296817" cy="296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521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Crossover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Genetic Algorithm in Segments Evolution &gt; </a:t>
            </a:r>
          </a:p>
          <a:p>
            <a:r>
              <a:rPr lang="en-US" altLang="zh-TW" dirty="0"/>
              <a:t>Genetic Algorithm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1019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Mutation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Genetic Algorithm in Segments Evolution &gt; </a:t>
            </a:r>
          </a:p>
          <a:p>
            <a:r>
              <a:rPr lang="en-US" altLang="zh-TW" dirty="0"/>
              <a:t>Genetic Algorithm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0017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ffectLst/>
              </a:rPr>
              <a:t>Experimental Results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Experimental Results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0323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Motivation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[</a:t>
            </a:r>
            <a:r>
              <a:rPr lang="zh-TW" altLang="en-US" dirty="0" smtClean="0"/>
              <a:t>會再翻成英文</a:t>
            </a:r>
            <a:r>
              <a:rPr lang="en-US" altLang="zh-TW" dirty="0" smtClean="0"/>
              <a:t>]</a:t>
            </a:r>
          </a:p>
          <a:p>
            <a:r>
              <a:rPr lang="zh-TW" altLang="zh-TW" dirty="0">
                <a:effectLst/>
              </a:rPr>
              <a:t>程序化內容自動生成</a:t>
            </a:r>
            <a:r>
              <a:rPr lang="en-US" altLang="zh-TW" dirty="0">
                <a:effectLst/>
              </a:rPr>
              <a:t> (Procedural Content Generation) </a:t>
            </a:r>
            <a:r>
              <a:rPr lang="zh-TW" altLang="zh-TW" dirty="0">
                <a:effectLst/>
              </a:rPr>
              <a:t>在過去就廣泛被應用於遊戲設計領域，其主要目的為增加遊戲內容的隨機性與多樣性</a:t>
            </a:r>
            <a:r>
              <a:rPr lang="zh-TW" altLang="zh-TW" dirty="0" smtClean="0">
                <a:effectLst/>
              </a:rPr>
              <a:t>。</a:t>
            </a:r>
            <a:r>
              <a:rPr lang="zh-TW" altLang="en-US" dirty="0" smtClean="0">
                <a:effectLst/>
              </a:rPr>
              <a:t>我們預期</a:t>
            </a:r>
            <a:r>
              <a:rPr lang="zh-TW" altLang="en-US" dirty="0" smtClean="0"/>
              <a:t>讓</a:t>
            </a:r>
            <a:r>
              <a:rPr lang="zh-TW" altLang="en-US" dirty="0"/>
              <a:t>玩家在進行遊戲時能夠遵循關卡設計師的劇情脈絡外，亦能夠體驗到有意義且多樣化的遊戲關卡內容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Introduction &gt; Motivation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9940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998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ffectLst/>
              </a:rPr>
              <a:t>Conclusions and Contributions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Conclusions and Contributions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319828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Conclusions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Conclusions and </a:t>
            </a:r>
            <a:r>
              <a:rPr lang="en-US" dirty="0" smtClean="0"/>
              <a:t>Contributions</a:t>
            </a:r>
            <a:r>
              <a:rPr lang="en-US" dirty="0"/>
              <a:t> </a:t>
            </a:r>
            <a:r>
              <a:rPr lang="en-US" dirty="0" smtClean="0"/>
              <a:t>&gt; Conclusions</a:t>
            </a:r>
            <a:endParaRPr 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701516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Contributions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Conclusions and </a:t>
            </a:r>
            <a:r>
              <a:rPr lang="en-US" dirty="0" smtClean="0"/>
              <a:t>Contributions</a:t>
            </a:r>
            <a:r>
              <a:rPr lang="en-US" dirty="0"/>
              <a:t> &gt; Contributions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551514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ffectLst/>
              </a:rPr>
              <a:t>Future Work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154637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672351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46</a:t>
            </a:fld>
            <a:endParaRPr lang="en-US" dirty="0"/>
          </a:p>
        </p:txBody>
      </p:sp>
      <p:pic>
        <p:nvPicPr>
          <p:cNvPr id="5" name="Picture 2" descr="Image result for strategy link zeld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0415" y="3785154"/>
            <a:ext cx="2766267" cy="2183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71499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Research Goals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effectLst/>
              </a:rPr>
              <a:t>[</a:t>
            </a:r>
            <a:r>
              <a:rPr lang="zh-TW" altLang="en-US" dirty="0">
                <a:effectLst/>
              </a:rPr>
              <a:t>會再翻成英文</a:t>
            </a:r>
            <a:r>
              <a:rPr lang="en-US" altLang="zh-TW" dirty="0">
                <a:effectLst/>
              </a:rPr>
              <a:t>]</a:t>
            </a:r>
          </a:p>
          <a:p>
            <a:r>
              <a:rPr lang="zh-TW" altLang="zh-TW" dirty="0" smtClean="0">
                <a:effectLst/>
              </a:rPr>
              <a:t>我們針對遊戲過程中的遊玩特徵</a:t>
            </a:r>
            <a:r>
              <a:rPr lang="en-US" altLang="zh-TW" dirty="0" smtClean="0">
                <a:effectLst/>
              </a:rPr>
              <a:t> (gameplay patterns) </a:t>
            </a:r>
            <a:r>
              <a:rPr lang="zh-TW" altLang="zh-TW" dirty="0" smtClean="0">
                <a:effectLst/>
              </a:rPr>
              <a:t>進行抽象化，使用程序化生成技術產生帶有意義遊戲關卡內容，藉此消彌或降低因隨機性所產生的不穩定要素，以改善並豐富遊戲體驗。</a:t>
            </a:r>
            <a:endParaRPr lang="en-US" altLang="zh-TW" dirty="0" smtClean="0">
              <a:effectLst/>
            </a:endParaRPr>
          </a:p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Introduction &gt; Research Goals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2085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群組 6"/>
          <p:cNvGrpSpPr/>
          <p:nvPr/>
        </p:nvGrpSpPr>
        <p:grpSpPr>
          <a:xfrm>
            <a:off x="-308" y="3247641"/>
            <a:ext cx="12192308" cy="3056074"/>
            <a:chOff x="-308" y="3247641"/>
            <a:chExt cx="12192308" cy="3056074"/>
          </a:xfrm>
        </p:grpSpPr>
        <p:grpSp>
          <p:nvGrpSpPr>
            <p:cNvPr id="32" name="群組 31"/>
            <p:cNvGrpSpPr/>
            <p:nvPr/>
          </p:nvGrpSpPr>
          <p:grpSpPr>
            <a:xfrm>
              <a:off x="5753100" y="3247641"/>
              <a:ext cx="6438900" cy="3056074"/>
              <a:chOff x="5753100" y="3247641"/>
              <a:chExt cx="6438900" cy="3056074"/>
            </a:xfrm>
          </p:grpSpPr>
          <p:pic>
            <p:nvPicPr>
              <p:cNvPr id="31" name="圖片 30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-5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487" t="28163" r="10468" b="5080"/>
              <a:stretch/>
            </p:blipFill>
            <p:spPr>
              <a:xfrm>
                <a:off x="5753100" y="3247641"/>
                <a:ext cx="6438900" cy="3056074"/>
              </a:xfrm>
              <a:custGeom>
                <a:avLst/>
                <a:gdLst>
                  <a:gd name="connsiteX0" fmla="*/ 764019 w 6438900"/>
                  <a:gd name="connsiteY0" fmla="*/ 0 h 3056074"/>
                  <a:gd name="connsiteX1" fmla="*/ 6438900 w 6438900"/>
                  <a:gd name="connsiteY1" fmla="*/ 0 h 3056074"/>
                  <a:gd name="connsiteX2" fmla="*/ 6438900 w 6438900"/>
                  <a:gd name="connsiteY2" fmla="*/ 3056074 h 3056074"/>
                  <a:gd name="connsiteX3" fmla="*/ 0 w 6438900"/>
                  <a:gd name="connsiteY3" fmla="*/ 3056074 h 3056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438900" h="3056074">
                    <a:moveTo>
                      <a:pt x="764019" y="0"/>
                    </a:moveTo>
                    <a:lnTo>
                      <a:pt x="6438900" y="0"/>
                    </a:lnTo>
                    <a:lnTo>
                      <a:pt x="6438900" y="3056074"/>
                    </a:lnTo>
                    <a:lnTo>
                      <a:pt x="0" y="3056074"/>
                    </a:lnTo>
                    <a:close/>
                  </a:path>
                </a:pathLst>
              </a:custGeom>
            </p:spPr>
          </p:pic>
          <p:sp>
            <p:nvSpPr>
              <p:cNvPr id="30" name="手繪多邊形 29"/>
              <p:cNvSpPr/>
              <p:nvPr/>
            </p:nvSpPr>
            <p:spPr>
              <a:xfrm>
                <a:off x="6093319" y="4457700"/>
                <a:ext cx="6091574" cy="444500"/>
              </a:xfrm>
              <a:custGeom>
                <a:avLst/>
                <a:gdLst>
                  <a:gd name="connsiteX0" fmla="*/ 111125 w 6091574"/>
                  <a:gd name="connsiteY0" fmla="*/ 0 h 444500"/>
                  <a:gd name="connsiteX1" fmla="*/ 6091574 w 6091574"/>
                  <a:gd name="connsiteY1" fmla="*/ 0 h 444500"/>
                  <a:gd name="connsiteX2" fmla="*/ 6091574 w 6091574"/>
                  <a:gd name="connsiteY2" fmla="*/ 444500 h 444500"/>
                  <a:gd name="connsiteX3" fmla="*/ 0 w 6091574"/>
                  <a:gd name="connsiteY3" fmla="*/ 444500 h 444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091574" h="444500">
                    <a:moveTo>
                      <a:pt x="111125" y="0"/>
                    </a:moveTo>
                    <a:lnTo>
                      <a:pt x="6091574" y="0"/>
                    </a:lnTo>
                    <a:lnTo>
                      <a:pt x="6091574" y="444500"/>
                    </a:lnTo>
                    <a:lnTo>
                      <a:pt x="0" y="444500"/>
                    </a:lnTo>
                    <a:close/>
                  </a:path>
                </a:pathLst>
              </a:custGeom>
              <a:solidFill>
                <a:schemeClr val="bg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28" name="群組 27"/>
            <p:cNvGrpSpPr/>
            <p:nvPr/>
          </p:nvGrpSpPr>
          <p:grpSpPr>
            <a:xfrm>
              <a:off x="-308" y="3247641"/>
              <a:ext cx="6467148" cy="3056074"/>
              <a:chOff x="-308" y="3247641"/>
              <a:chExt cx="6467148" cy="3056074"/>
            </a:xfrm>
          </p:grpSpPr>
          <p:pic>
            <p:nvPicPr>
              <p:cNvPr id="25" name="圖片 24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-5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669" t="39204" r="14283" b="6174"/>
              <a:stretch/>
            </p:blipFill>
            <p:spPr>
              <a:xfrm>
                <a:off x="0" y="3247641"/>
                <a:ext cx="6466840" cy="3056074"/>
              </a:xfrm>
              <a:custGeom>
                <a:avLst/>
                <a:gdLst>
                  <a:gd name="connsiteX0" fmla="*/ 0 w 6466840"/>
                  <a:gd name="connsiteY0" fmla="*/ 0 h 3056074"/>
                  <a:gd name="connsiteX1" fmla="*/ 6466840 w 6466840"/>
                  <a:gd name="connsiteY1" fmla="*/ 0 h 3056074"/>
                  <a:gd name="connsiteX2" fmla="*/ 5702822 w 6466840"/>
                  <a:gd name="connsiteY2" fmla="*/ 3056074 h 3056074"/>
                  <a:gd name="connsiteX3" fmla="*/ 0 w 6466840"/>
                  <a:gd name="connsiteY3" fmla="*/ 3056074 h 3056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466840" h="3056074">
                    <a:moveTo>
                      <a:pt x="0" y="0"/>
                    </a:moveTo>
                    <a:lnTo>
                      <a:pt x="6466840" y="0"/>
                    </a:lnTo>
                    <a:lnTo>
                      <a:pt x="5702822" y="3056074"/>
                    </a:lnTo>
                    <a:lnTo>
                      <a:pt x="0" y="3056074"/>
                    </a:lnTo>
                    <a:close/>
                  </a:path>
                </a:pathLst>
              </a:custGeom>
            </p:spPr>
          </p:pic>
          <p:sp>
            <p:nvSpPr>
              <p:cNvPr id="27" name="手繪多邊形 26"/>
              <p:cNvSpPr/>
              <p:nvPr/>
            </p:nvSpPr>
            <p:spPr>
              <a:xfrm>
                <a:off x="-308" y="4457700"/>
                <a:ext cx="6164634" cy="444500"/>
              </a:xfrm>
              <a:custGeom>
                <a:avLst/>
                <a:gdLst>
                  <a:gd name="connsiteX0" fmla="*/ 0 w 6164634"/>
                  <a:gd name="connsiteY0" fmla="*/ 0 h 444500"/>
                  <a:gd name="connsiteX1" fmla="*/ 6164634 w 6164634"/>
                  <a:gd name="connsiteY1" fmla="*/ 0 h 444500"/>
                  <a:gd name="connsiteX2" fmla="*/ 6053509 w 6164634"/>
                  <a:gd name="connsiteY2" fmla="*/ 444500 h 444500"/>
                  <a:gd name="connsiteX3" fmla="*/ 0 w 6164634"/>
                  <a:gd name="connsiteY3" fmla="*/ 444500 h 444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164634" h="444500">
                    <a:moveTo>
                      <a:pt x="0" y="0"/>
                    </a:moveTo>
                    <a:lnTo>
                      <a:pt x="6164634" y="0"/>
                    </a:lnTo>
                    <a:lnTo>
                      <a:pt x="6053509" y="444500"/>
                    </a:lnTo>
                    <a:lnTo>
                      <a:pt x="0" y="444500"/>
                    </a:lnTo>
                    <a:close/>
                  </a:path>
                </a:pathLst>
              </a:custGeom>
              <a:solidFill>
                <a:schemeClr val="bg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</p:grp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effectLst/>
              </a:rPr>
              <a:t>Related Works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2"/>
          </p:nvPr>
        </p:nvSpPr>
        <p:spPr/>
        <p:txBody>
          <a:bodyPr numCol="2">
            <a:normAutofit fontScale="92500" lnSpcReduction="20000"/>
          </a:bodyPr>
          <a:lstStyle/>
          <a:p>
            <a:endParaRPr lang="en-US" altLang="zh-TW" b="1" dirty="0"/>
          </a:p>
          <a:p>
            <a:endParaRPr lang="en-US" altLang="zh-TW" b="1" dirty="0" smtClean="0"/>
          </a:p>
          <a:p>
            <a:endParaRPr lang="en-US" altLang="zh-TW" b="1" dirty="0" smtClean="0"/>
          </a:p>
          <a:p>
            <a:r>
              <a:rPr lang="en-US" altLang="zh-TW" b="1" dirty="0" smtClean="0"/>
              <a:t>Mission </a:t>
            </a:r>
            <a:r>
              <a:rPr lang="en-US" altLang="zh-TW" b="1" dirty="0"/>
              <a:t>/ Space </a:t>
            </a:r>
            <a:r>
              <a:rPr lang="en-US" altLang="zh-TW" b="1" dirty="0" smtClean="0"/>
              <a:t>framework</a:t>
            </a:r>
          </a:p>
          <a:p>
            <a:endParaRPr lang="en-US" altLang="zh-TW" b="1" dirty="0" smtClean="0"/>
          </a:p>
          <a:p>
            <a:endParaRPr lang="en-US" altLang="zh-TW" b="1" dirty="0" smtClean="0"/>
          </a:p>
          <a:p>
            <a:endParaRPr lang="en-US" altLang="zh-TW" b="1" dirty="0" smtClean="0"/>
          </a:p>
          <a:p>
            <a:endParaRPr lang="en-US" altLang="zh-TW" b="1" dirty="0" smtClean="0"/>
          </a:p>
          <a:p>
            <a:endParaRPr lang="en-US" altLang="zh-TW" b="1" dirty="0"/>
          </a:p>
          <a:p>
            <a:r>
              <a:rPr lang="en-US" altLang="zh-TW" b="1" dirty="0"/>
              <a:t>Map Sketches &amp; Evolution of </a:t>
            </a:r>
            <a:r>
              <a:rPr lang="en-US" altLang="zh-TW" b="1" dirty="0" smtClean="0"/>
              <a:t>Segments</a:t>
            </a:r>
          </a:p>
          <a:p>
            <a:endParaRPr lang="en-US" altLang="zh-TW" b="1" dirty="0" smtClean="0"/>
          </a:p>
          <a:p>
            <a:endParaRPr lang="en-US" altLang="zh-TW" b="1" dirty="0" smtClean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dirty="0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Related Works</a:t>
            </a:r>
            <a:endParaRPr 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1266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Mission / Space framework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6900" indent="0">
              <a:buNone/>
            </a:pPr>
            <a:r>
              <a:rPr lang="en-US" altLang="zh-TW" smtClean="0"/>
              <a:t>Mission/Space framework, focuses on </a:t>
            </a:r>
            <a:r>
              <a:rPr lang="en-US" altLang="zh-TW" b="1" smtClean="0">
                <a:solidFill>
                  <a:srgbClr val="FFC000"/>
                </a:solidFill>
              </a:rPr>
              <a:t>level design</a:t>
            </a:r>
            <a:r>
              <a:rPr lang="en-US" altLang="zh-TW" smtClean="0"/>
              <a:t> and the </a:t>
            </a:r>
            <a:r>
              <a:rPr lang="en-US" altLang="zh-TW" b="1" smtClean="0">
                <a:solidFill>
                  <a:srgbClr val="FFC000"/>
                </a:solidFill>
              </a:rPr>
              <a:t>mechanics</a:t>
            </a:r>
            <a:r>
              <a:rPr lang="en-US" altLang="zh-TW" smtClean="0"/>
              <a:t> that control player progression through a game.</a:t>
            </a:r>
            <a:endParaRPr lang="en-US" altLang="zh-TW" dirty="0" smtClean="0"/>
          </a:p>
          <a:p>
            <a:pPr marL="36900" indent="0">
              <a:buNone/>
            </a:pPr>
            <a:endParaRPr lang="en-US" altLang="zh-TW" dirty="0"/>
          </a:p>
          <a:p>
            <a:r>
              <a:rPr lang="en-US" altLang="zh-TW" b="1" dirty="0"/>
              <a:t>Transformational Grammars</a:t>
            </a:r>
          </a:p>
          <a:p>
            <a:r>
              <a:rPr lang="en-US" altLang="zh-TW" b="1" dirty="0"/>
              <a:t>Mission Grammars</a:t>
            </a:r>
          </a:p>
          <a:p>
            <a:r>
              <a:rPr lang="en-US" altLang="zh-TW" b="1" dirty="0"/>
              <a:t>Space Grammars</a:t>
            </a:r>
          </a:p>
          <a:p>
            <a:r>
              <a:rPr lang="en-US" altLang="zh-TW" b="1" dirty="0"/>
              <a:t>Mission Graph Convert into Space Graph</a:t>
            </a:r>
          </a:p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Related </a:t>
            </a:r>
            <a:r>
              <a:rPr lang="en-US" altLang="zh-TW" dirty="0" smtClean="0"/>
              <a:t>Works</a:t>
            </a:r>
            <a:r>
              <a:rPr lang="en-US" altLang="zh-TW" dirty="0"/>
              <a:t> &gt; Mission / Space framework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369" y="2246800"/>
            <a:ext cx="4028188" cy="3696800"/>
          </a:xfrm>
          <a:prstGeom prst="roundRect">
            <a:avLst>
              <a:gd name="adj" fmla="val 1594"/>
            </a:avLst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99031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Transformational Grammars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6900" indent="0">
              <a:buNone/>
            </a:pPr>
            <a:endParaRPr lang="en-US" altLang="zh-TW" dirty="0" smtClean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Related </a:t>
            </a:r>
            <a:r>
              <a:rPr lang="en-US" altLang="zh-TW" dirty="0" smtClean="0"/>
              <a:t>Works</a:t>
            </a:r>
            <a:r>
              <a:rPr lang="en-US" altLang="zh-TW" dirty="0"/>
              <a:t> &gt; Mission / Space framework &gt; 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>Transformational </a:t>
            </a:r>
            <a:r>
              <a:rPr lang="en-US" altLang="zh-TW" dirty="0"/>
              <a:t>Grammars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3682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Mission Grammars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913795" y="1409700"/>
            <a:ext cx="5176683" cy="3384265"/>
          </a:xfrm>
        </p:spPr>
        <p:txBody>
          <a:bodyPr/>
          <a:lstStyle/>
          <a:p>
            <a:r>
              <a:rPr lang="en-US" altLang="zh-TW" b="1" dirty="0" smtClean="0"/>
              <a:t>                          Inhibitions</a:t>
            </a:r>
          </a:p>
          <a:p>
            <a:pPr marL="450000" lvl="1" indent="0">
              <a:buNone/>
            </a:pPr>
            <a:r>
              <a:rPr lang="en-US" altLang="zh-TW" dirty="0" smtClean="0"/>
              <a:t>Available when at least one of the weak prerequisites is completed.</a:t>
            </a:r>
            <a:endParaRPr lang="en-US" altLang="zh-TW" dirty="0"/>
          </a:p>
          <a:p>
            <a:r>
              <a:rPr lang="en-US" altLang="zh-TW" b="1" dirty="0" smtClean="0"/>
              <a:t>                          Strong requirement</a:t>
            </a:r>
          </a:p>
          <a:p>
            <a:pPr marL="450000" lvl="1" indent="0">
              <a:buNone/>
            </a:pPr>
            <a:r>
              <a:rPr lang="en-US" altLang="zh-TW" dirty="0"/>
              <a:t>Available when all strong prerequisites are completed</a:t>
            </a:r>
            <a:r>
              <a:rPr lang="en-US" altLang="zh-TW" dirty="0" smtClean="0"/>
              <a:t>.</a:t>
            </a:r>
          </a:p>
          <a:p>
            <a:r>
              <a:rPr lang="en-US" altLang="zh-TW" b="1" dirty="0" smtClean="0"/>
              <a:t>                          Weak requirement</a:t>
            </a:r>
          </a:p>
          <a:p>
            <a:pPr marL="450000" lvl="1" indent="0">
              <a:buNone/>
            </a:pPr>
            <a:r>
              <a:rPr lang="en-US" altLang="zh-TW" dirty="0"/>
              <a:t>Available when at least one of the weak prerequisites is completed</a:t>
            </a:r>
            <a:r>
              <a:rPr lang="en-US" altLang="zh-TW" dirty="0" smtClean="0"/>
              <a:t>.</a:t>
            </a:r>
            <a:endParaRPr lang="en-US" altLang="zh-TW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Related </a:t>
            </a:r>
            <a:r>
              <a:rPr lang="en-US" altLang="zh-TW" dirty="0" smtClean="0"/>
              <a:t>Works</a:t>
            </a:r>
            <a:r>
              <a:rPr lang="en-US" altLang="zh-TW" dirty="0"/>
              <a:t> &gt; Mission / Space framework &gt; 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>Mission </a:t>
            </a:r>
            <a:r>
              <a:rPr lang="en-US" altLang="zh-TW" dirty="0"/>
              <a:t>Grammars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9</a:t>
            </a:fld>
            <a:endParaRPr lang="en-US" dirty="0"/>
          </a:p>
        </p:txBody>
      </p:sp>
      <p:grpSp>
        <p:nvGrpSpPr>
          <p:cNvPr id="202" name="群組 201"/>
          <p:cNvGrpSpPr/>
          <p:nvPr/>
        </p:nvGrpSpPr>
        <p:grpSpPr>
          <a:xfrm>
            <a:off x="6315709" y="1478963"/>
            <a:ext cx="4669015" cy="2730500"/>
            <a:chOff x="5260457" y="2430571"/>
            <a:chExt cx="6007100" cy="3513029"/>
          </a:xfrm>
        </p:grpSpPr>
        <p:sp>
          <p:nvSpPr>
            <p:cNvPr id="105" name="圓角矩形 104"/>
            <p:cNvSpPr/>
            <p:nvPr/>
          </p:nvSpPr>
          <p:spPr>
            <a:xfrm>
              <a:off x="5260457" y="2430571"/>
              <a:ext cx="6007100" cy="3513029"/>
            </a:xfrm>
            <a:prstGeom prst="roundRect">
              <a:avLst>
                <a:gd name="adj" fmla="val 2387"/>
              </a:avLst>
            </a:prstGeom>
            <a:solidFill>
              <a:srgbClr val="EEEEE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400" b="0" i="0" u="none" strike="noStrike" kern="0" cap="none" spc="0" normalizeH="0" baseline="0" noProof="0" smtClean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grpSp>
          <p:nvGrpSpPr>
            <p:cNvPr id="106" name="群組 105"/>
            <p:cNvGrpSpPr/>
            <p:nvPr/>
          </p:nvGrpSpPr>
          <p:grpSpPr>
            <a:xfrm>
              <a:off x="5664049" y="2820680"/>
              <a:ext cx="5203970" cy="2654059"/>
              <a:chOff x="1864093" y="1763947"/>
              <a:chExt cx="5203970" cy="2654059"/>
            </a:xfrm>
          </p:grpSpPr>
          <p:grpSp>
            <p:nvGrpSpPr>
              <p:cNvPr id="107" name="群組 106"/>
              <p:cNvGrpSpPr/>
              <p:nvPr/>
            </p:nvGrpSpPr>
            <p:grpSpPr>
              <a:xfrm>
                <a:off x="1864093" y="3303402"/>
                <a:ext cx="394905" cy="337671"/>
                <a:chOff x="832961" y="2720183"/>
                <a:chExt cx="454490" cy="388620"/>
              </a:xfrm>
            </p:grpSpPr>
            <p:sp>
              <p:nvSpPr>
                <p:cNvPr id="199" name="橢圓 198"/>
                <p:cNvSpPr/>
                <p:nvPr/>
              </p:nvSpPr>
              <p:spPr>
                <a:xfrm>
                  <a:off x="898831" y="2720183"/>
                  <a:ext cx="388620" cy="388620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endParaRPr>
                </a:p>
              </p:txBody>
            </p:sp>
            <p:cxnSp>
              <p:nvCxnSpPr>
                <p:cNvPr id="200" name="直線接點 199"/>
                <p:cNvCxnSpPr>
                  <a:stCxn id="199" idx="2"/>
                </p:cNvCxnSpPr>
                <p:nvPr/>
              </p:nvCxnSpPr>
              <p:spPr>
                <a:xfrm flipH="1" flipV="1">
                  <a:off x="832961" y="2848622"/>
                  <a:ext cx="65870" cy="65871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cxnSp>
              <p:nvCxnSpPr>
                <p:cNvPr id="201" name="直線接點 200"/>
                <p:cNvCxnSpPr>
                  <a:stCxn id="199" idx="2"/>
                </p:cNvCxnSpPr>
                <p:nvPr/>
              </p:nvCxnSpPr>
              <p:spPr>
                <a:xfrm flipH="1">
                  <a:off x="832961" y="2914493"/>
                  <a:ext cx="65870" cy="65403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</p:grpSp>
          <p:grpSp>
            <p:nvGrpSpPr>
              <p:cNvPr id="108" name="群組 107"/>
              <p:cNvGrpSpPr/>
              <p:nvPr/>
            </p:nvGrpSpPr>
            <p:grpSpPr>
              <a:xfrm>
                <a:off x="2253363" y="3303402"/>
                <a:ext cx="805857" cy="337671"/>
                <a:chOff x="4959893" y="2709494"/>
                <a:chExt cx="927448" cy="388620"/>
              </a:xfrm>
            </p:grpSpPr>
            <p:sp>
              <p:nvSpPr>
                <p:cNvPr id="193" name="橢圓 192"/>
                <p:cNvSpPr/>
                <p:nvPr/>
              </p:nvSpPr>
              <p:spPr>
                <a:xfrm>
                  <a:off x="5498721" y="2709494"/>
                  <a:ext cx="388620" cy="388620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endParaRPr>
                </a:p>
              </p:txBody>
            </p:sp>
            <p:cxnSp>
              <p:nvCxnSpPr>
                <p:cNvPr id="194" name="直線接點 193"/>
                <p:cNvCxnSpPr>
                  <a:stCxn id="193" idx="2"/>
                </p:cNvCxnSpPr>
                <p:nvPr/>
              </p:nvCxnSpPr>
              <p:spPr>
                <a:xfrm flipH="1" flipV="1">
                  <a:off x="5432851" y="2833026"/>
                  <a:ext cx="65870" cy="70778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cxnSp>
              <p:nvCxnSpPr>
                <p:cNvPr id="195" name="直線接點 194"/>
                <p:cNvCxnSpPr>
                  <a:stCxn id="193" idx="2"/>
                </p:cNvCxnSpPr>
                <p:nvPr/>
              </p:nvCxnSpPr>
              <p:spPr>
                <a:xfrm flipH="1">
                  <a:off x="5432851" y="2903804"/>
                  <a:ext cx="65870" cy="64042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cxnSp>
              <p:nvCxnSpPr>
                <p:cNvPr id="196" name="直線接點 195"/>
                <p:cNvCxnSpPr>
                  <a:stCxn id="199" idx="6"/>
                  <a:endCxn id="193" idx="2"/>
                </p:cNvCxnSpPr>
                <p:nvPr/>
              </p:nvCxnSpPr>
              <p:spPr>
                <a:xfrm>
                  <a:off x="4959893" y="2903804"/>
                  <a:ext cx="538828" cy="0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cxnSp>
              <p:nvCxnSpPr>
                <p:cNvPr id="197" name="直線接點 196"/>
                <p:cNvCxnSpPr/>
                <p:nvPr/>
              </p:nvCxnSpPr>
              <p:spPr>
                <a:xfrm flipH="1" flipV="1">
                  <a:off x="5358018" y="2833026"/>
                  <a:ext cx="65870" cy="70778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cxnSp>
              <p:nvCxnSpPr>
                <p:cNvPr id="198" name="直線接點 197"/>
                <p:cNvCxnSpPr/>
                <p:nvPr/>
              </p:nvCxnSpPr>
              <p:spPr>
                <a:xfrm flipH="1">
                  <a:off x="5358018" y="2903804"/>
                  <a:ext cx="65870" cy="64042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</p:grpSp>
          <p:grpSp>
            <p:nvGrpSpPr>
              <p:cNvPr id="109" name="群組 108"/>
              <p:cNvGrpSpPr/>
              <p:nvPr/>
            </p:nvGrpSpPr>
            <p:grpSpPr>
              <a:xfrm>
                <a:off x="3807627" y="2524430"/>
                <a:ext cx="846172" cy="826938"/>
                <a:chOff x="3069742" y="1823676"/>
                <a:chExt cx="973846" cy="951709"/>
              </a:xfrm>
            </p:grpSpPr>
            <p:sp>
              <p:nvSpPr>
                <p:cNvPr id="190" name="橢圓 189"/>
                <p:cNvSpPr/>
                <p:nvPr/>
              </p:nvSpPr>
              <p:spPr>
                <a:xfrm>
                  <a:off x="3654968" y="1823676"/>
                  <a:ext cx="388620" cy="388620"/>
                </a:xfrm>
                <a:prstGeom prst="ellipse">
                  <a:avLst/>
                </a:prstGeom>
                <a:solidFill>
                  <a:srgbClr val="ADADAD"/>
                </a:solidFill>
                <a:ln w="19050" cap="flat" cmpd="sng" algn="ctr">
                  <a:solidFill>
                    <a:srgbClr val="212121">
                      <a:lumMod val="75000"/>
                      <a:lumOff val="25000"/>
                    </a:srgbClr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endParaRPr>
                </a:p>
              </p:txBody>
            </p:sp>
            <p:cxnSp>
              <p:nvCxnSpPr>
                <p:cNvPr id="191" name="直線接點 190"/>
                <p:cNvCxnSpPr>
                  <a:stCxn id="186" idx="7"/>
                  <a:endCxn id="190" idx="3"/>
                </p:cNvCxnSpPr>
                <p:nvPr/>
              </p:nvCxnSpPr>
              <p:spPr>
                <a:xfrm flipV="1">
                  <a:off x="3069742" y="2155384"/>
                  <a:ext cx="642138" cy="620001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sp>
              <p:nvSpPr>
                <p:cNvPr id="192" name="橢圓 191"/>
                <p:cNvSpPr/>
                <p:nvPr/>
              </p:nvSpPr>
              <p:spPr>
                <a:xfrm>
                  <a:off x="3631261" y="2136271"/>
                  <a:ext cx="94062" cy="94062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endParaRPr>
                </a:p>
              </p:txBody>
            </p:sp>
          </p:grpSp>
          <p:grpSp>
            <p:nvGrpSpPr>
              <p:cNvPr id="110" name="群組 109"/>
              <p:cNvGrpSpPr/>
              <p:nvPr/>
            </p:nvGrpSpPr>
            <p:grpSpPr>
              <a:xfrm>
                <a:off x="3053586" y="3301917"/>
                <a:ext cx="803491" cy="337671"/>
                <a:chOff x="4962616" y="1748617"/>
                <a:chExt cx="924725" cy="388620"/>
              </a:xfrm>
            </p:grpSpPr>
            <p:sp>
              <p:nvSpPr>
                <p:cNvPr id="186" name="橢圓 185"/>
                <p:cNvSpPr/>
                <p:nvPr/>
              </p:nvSpPr>
              <p:spPr>
                <a:xfrm>
                  <a:off x="5498721" y="1748617"/>
                  <a:ext cx="388620" cy="388620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endParaRPr>
                </a:p>
              </p:txBody>
            </p:sp>
            <p:cxnSp>
              <p:nvCxnSpPr>
                <p:cNvPr id="187" name="直線接點 186"/>
                <p:cNvCxnSpPr>
                  <a:stCxn id="186" idx="2"/>
                </p:cNvCxnSpPr>
                <p:nvPr/>
              </p:nvCxnSpPr>
              <p:spPr>
                <a:xfrm flipH="1" flipV="1">
                  <a:off x="5432851" y="1872149"/>
                  <a:ext cx="65870" cy="70778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cxnSp>
              <p:nvCxnSpPr>
                <p:cNvPr id="188" name="直線接點 187"/>
                <p:cNvCxnSpPr>
                  <a:stCxn id="186" idx="2"/>
                </p:cNvCxnSpPr>
                <p:nvPr/>
              </p:nvCxnSpPr>
              <p:spPr>
                <a:xfrm flipH="1">
                  <a:off x="5432851" y="1942927"/>
                  <a:ext cx="65870" cy="64042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cxnSp>
              <p:nvCxnSpPr>
                <p:cNvPr id="189" name="直線接點 188"/>
                <p:cNvCxnSpPr>
                  <a:stCxn id="193" idx="6"/>
                  <a:endCxn id="186" idx="2"/>
                </p:cNvCxnSpPr>
                <p:nvPr/>
              </p:nvCxnSpPr>
              <p:spPr>
                <a:xfrm flipV="1">
                  <a:off x="4962616" y="1942927"/>
                  <a:ext cx="536105" cy="1710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</p:grpSp>
          <p:grpSp>
            <p:nvGrpSpPr>
              <p:cNvPr id="111" name="群組 110"/>
              <p:cNvGrpSpPr/>
              <p:nvPr/>
            </p:nvGrpSpPr>
            <p:grpSpPr>
              <a:xfrm>
                <a:off x="3851442" y="3302932"/>
                <a:ext cx="802357" cy="337671"/>
                <a:chOff x="4963922" y="1746236"/>
                <a:chExt cx="923419" cy="388620"/>
              </a:xfrm>
            </p:grpSpPr>
            <p:sp>
              <p:nvSpPr>
                <p:cNvPr id="182" name="橢圓 181"/>
                <p:cNvSpPr/>
                <p:nvPr/>
              </p:nvSpPr>
              <p:spPr>
                <a:xfrm>
                  <a:off x="5498721" y="1746236"/>
                  <a:ext cx="388620" cy="388620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endParaRPr>
                </a:p>
              </p:txBody>
            </p:sp>
            <p:cxnSp>
              <p:nvCxnSpPr>
                <p:cNvPr id="183" name="直線接點 182"/>
                <p:cNvCxnSpPr>
                  <a:stCxn id="182" idx="2"/>
                </p:cNvCxnSpPr>
                <p:nvPr/>
              </p:nvCxnSpPr>
              <p:spPr>
                <a:xfrm flipH="1" flipV="1">
                  <a:off x="5432851" y="1869768"/>
                  <a:ext cx="65870" cy="70778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cxnSp>
              <p:nvCxnSpPr>
                <p:cNvPr id="184" name="直線接點 183"/>
                <p:cNvCxnSpPr>
                  <a:stCxn id="182" idx="2"/>
                </p:cNvCxnSpPr>
                <p:nvPr/>
              </p:nvCxnSpPr>
              <p:spPr>
                <a:xfrm flipH="1">
                  <a:off x="5432851" y="1940546"/>
                  <a:ext cx="65870" cy="64042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cxnSp>
              <p:nvCxnSpPr>
                <p:cNvPr id="185" name="直線接點 184"/>
                <p:cNvCxnSpPr>
                  <a:stCxn id="186" idx="6"/>
                  <a:endCxn id="182" idx="2"/>
                </p:cNvCxnSpPr>
                <p:nvPr/>
              </p:nvCxnSpPr>
              <p:spPr>
                <a:xfrm>
                  <a:off x="4963922" y="1939377"/>
                  <a:ext cx="534799" cy="1169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</p:grpSp>
          <p:grpSp>
            <p:nvGrpSpPr>
              <p:cNvPr id="112" name="群組 111"/>
              <p:cNvGrpSpPr/>
              <p:nvPr/>
            </p:nvGrpSpPr>
            <p:grpSpPr>
              <a:xfrm>
                <a:off x="4648164" y="3305681"/>
                <a:ext cx="802357" cy="337671"/>
                <a:chOff x="4963922" y="1743855"/>
                <a:chExt cx="923419" cy="388620"/>
              </a:xfrm>
            </p:grpSpPr>
            <p:sp>
              <p:nvSpPr>
                <p:cNvPr id="178" name="橢圓 177"/>
                <p:cNvSpPr/>
                <p:nvPr/>
              </p:nvSpPr>
              <p:spPr>
                <a:xfrm>
                  <a:off x="5498721" y="1743855"/>
                  <a:ext cx="388620" cy="388620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endParaRPr>
                </a:p>
              </p:txBody>
            </p:sp>
            <p:cxnSp>
              <p:nvCxnSpPr>
                <p:cNvPr id="179" name="直線接點 178"/>
                <p:cNvCxnSpPr>
                  <a:stCxn id="178" idx="2"/>
                </p:cNvCxnSpPr>
                <p:nvPr/>
              </p:nvCxnSpPr>
              <p:spPr>
                <a:xfrm flipH="1" flipV="1">
                  <a:off x="5432851" y="1867387"/>
                  <a:ext cx="65870" cy="70778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cxnSp>
              <p:nvCxnSpPr>
                <p:cNvPr id="180" name="直線接點 179"/>
                <p:cNvCxnSpPr>
                  <a:stCxn id="178" idx="2"/>
                </p:cNvCxnSpPr>
                <p:nvPr/>
              </p:nvCxnSpPr>
              <p:spPr>
                <a:xfrm flipH="1">
                  <a:off x="5432851" y="1938165"/>
                  <a:ext cx="65870" cy="64042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cxnSp>
              <p:nvCxnSpPr>
                <p:cNvPr id="181" name="直線接點 180"/>
                <p:cNvCxnSpPr>
                  <a:stCxn id="182" idx="6"/>
                  <a:endCxn id="178" idx="2"/>
                </p:cNvCxnSpPr>
                <p:nvPr/>
              </p:nvCxnSpPr>
              <p:spPr>
                <a:xfrm>
                  <a:off x="4963922" y="1935002"/>
                  <a:ext cx="534799" cy="3163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</p:grpSp>
          <p:grpSp>
            <p:nvGrpSpPr>
              <p:cNvPr id="113" name="群組 112"/>
              <p:cNvGrpSpPr/>
              <p:nvPr/>
            </p:nvGrpSpPr>
            <p:grpSpPr>
              <a:xfrm>
                <a:off x="3004135" y="2523498"/>
                <a:ext cx="848506" cy="829355"/>
                <a:chOff x="2145017" y="1822604"/>
                <a:chExt cx="976532" cy="954491"/>
              </a:xfrm>
            </p:grpSpPr>
            <p:cxnSp>
              <p:nvCxnSpPr>
                <p:cNvPr id="174" name="直線接點 173"/>
                <p:cNvCxnSpPr>
                  <a:stCxn id="193" idx="7"/>
                  <a:endCxn id="175" idx="3"/>
                </p:cNvCxnSpPr>
                <p:nvPr/>
              </p:nvCxnSpPr>
              <p:spPr>
                <a:xfrm flipV="1">
                  <a:off x="2145017" y="2154312"/>
                  <a:ext cx="644824" cy="622783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sp>
              <p:nvSpPr>
                <p:cNvPr id="175" name="橢圓 174"/>
                <p:cNvSpPr/>
                <p:nvPr/>
              </p:nvSpPr>
              <p:spPr>
                <a:xfrm>
                  <a:off x="2732929" y="1822604"/>
                  <a:ext cx="388620" cy="388620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endParaRPr>
                </a:p>
              </p:txBody>
            </p:sp>
            <p:cxnSp>
              <p:nvCxnSpPr>
                <p:cNvPr id="176" name="直線接點 175"/>
                <p:cNvCxnSpPr/>
                <p:nvPr/>
              </p:nvCxnSpPr>
              <p:spPr>
                <a:xfrm rot="18936648" flipH="1" flipV="1">
                  <a:off x="2710540" y="2112946"/>
                  <a:ext cx="65870" cy="70778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cxnSp>
              <p:nvCxnSpPr>
                <p:cNvPr id="177" name="直線接點 176"/>
                <p:cNvCxnSpPr/>
                <p:nvPr/>
              </p:nvCxnSpPr>
              <p:spPr>
                <a:xfrm rot="18936648" flipH="1">
                  <a:off x="2757698" y="2164483"/>
                  <a:ext cx="65870" cy="64042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</p:grpSp>
          <p:grpSp>
            <p:nvGrpSpPr>
              <p:cNvPr id="114" name="群組 113"/>
              <p:cNvGrpSpPr/>
              <p:nvPr/>
            </p:nvGrpSpPr>
            <p:grpSpPr>
              <a:xfrm>
                <a:off x="3797556" y="1763947"/>
                <a:ext cx="844164" cy="809002"/>
                <a:chOff x="2150015" y="1822604"/>
                <a:chExt cx="971534" cy="931067"/>
              </a:xfrm>
            </p:grpSpPr>
            <p:cxnSp>
              <p:nvCxnSpPr>
                <p:cNvPr id="170" name="直線接點 169"/>
                <p:cNvCxnSpPr>
                  <a:stCxn id="175" idx="7"/>
                  <a:endCxn id="171" idx="3"/>
                </p:cNvCxnSpPr>
                <p:nvPr/>
              </p:nvCxnSpPr>
              <p:spPr>
                <a:xfrm flipV="1">
                  <a:off x="2150015" y="2154312"/>
                  <a:ext cx="639826" cy="599359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sp>
              <p:nvSpPr>
                <p:cNvPr id="171" name="橢圓 170"/>
                <p:cNvSpPr/>
                <p:nvPr/>
              </p:nvSpPr>
              <p:spPr>
                <a:xfrm>
                  <a:off x="2732929" y="1822604"/>
                  <a:ext cx="388620" cy="388620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endParaRPr>
                </a:p>
              </p:txBody>
            </p:sp>
            <p:cxnSp>
              <p:nvCxnSpPr>
                <p:cNvPr id="172" name="直線接點 171"/>
                <p:cNvCxnSpPr/>
                <p:nvPr/>
              </p:nvCxnSpPr>
              <p:spPr>
                <a:xfrm rot="18936648" flipH="1" flipV="1">
                  <a:off x="2710540" y="2112946"/>
                  <a:ext cx="65870" cy="70778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cxnSp>
              <p:nvCxnSpPr>
                <p:cNvPr id="173" name="直線接點 172"/>
                <p:cNvCxnSpPr/>
                <p:nvPr/>
              </p:nvCxnSpPr>
              <p:spPr>
                <a:xfrm rot="18936648" flipH="1">
                  <a:off x="2757698" y="2164483"/>
                  <a:ext cx="65870" cy="64042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</p:grpSp>
          <p:cxnSp>
            <p:nvCxnSpPr>
              <p:cNvPr id="115" name="直線接點 114"/>
              <p:cNvCxnSpPr/>
              <p:nvPr/>
            </p:nvCxnSpPr>
            <p:spPr>
              <a:xfrm flipH="1" flipV="1">
                <a:off x="4257039" y="2634272"/>
                <a:ext cx="57234" cy="61499"/>
              </a:xfrm>
              <a:prstGeom prst="line">
                <a:avLst/>
              </a:prstGeom>
              <a:noFill/>
              <a:ln w="19050" cap="flat" cmpd="sng" algn="ctr">
                <a:solidFill>
                  <a:srgbClr val="212121"/>
                </a:solidFill>
                <a:prstDash val="solid"/>
              </a:ln>
              <a:effectLst/>
            </p:spPr>
          </p:cxnSp>
          <p:cxnSp>
            <p:nvCxnSpPr>
              <p:cNvPr id="116" name="直線接點 115"/>
              <p:cNvCxnSpPr/>
              <p:nvPr/>
            </p:nvCxnSpPr>
            <p:spPr>
              <a:xfrm flipH="1">
                <a:off x="4257039" y="2695771"/>
                <a:ext cx="57234" cy="55646"/>
              </a:xfrm>
              <a:prstGeom prst="line">
                <a:avLst/>
              </a:prstGeom>
              <a:noFill/>
              <a:ln w="19050" cap="flat" cmpd="sng" algn="ctr">
                <a:solidFill>
                  <a:srgbClr val="212121"/>
                </a:solidFill>
                <a:prstDash val="solid"/>
              </a:ln>
              <a:effectLst/>
            </p:spPr>
          </p:cxnSp>
          <p:cxnSp>
            <p:nvCxnSpPr>
              <p:cNvPr id="117" name="直線接點 116"/>
              <p:cNvCxnSpPr>
                <a:stCxn id="175" idx="6"/>
                <a:endCxn id="190" idx="2"/>
              </p:cNvCxnSpPr>
              <p:nvPr/>
            </p:nvCxnSpPr>
            <p:spPr>
              <a:xfrm>
                <a:off x="3852642" y="2692334"/>
                <a:ext cx="463486" cy="931"/>
              </a:xfrm>
              <a:prstGeom prst="line">
                <a:avLst/>
              </a:prstGeom>
              <a:noFill/>
              <a:ln w="19050" cap="flat" cmpd="sng" algn="ctr">
                <a:solidFill>
                  <a:srgbClr val="212121"/>
                </a:solidFill>
                <a:prstDash val="solid"/>
              </a:ln>
              <a:effectLst/>
            </p:spPr>
          </p:cxnSp>
          <p:grpSp>
            <p:nvGrpSpPr>
              <p:cNvPr id="118" name="群組 117"/>
              <p:cNvGrpSpPr/>
              <p:nvPr/>
            </p:nvGrpSpPr>
            <p:grpSpPr>
              <a:xfrm>
                <a:off x="4648164" y="2521849"/>
                <a:ext cx="805812" cy="337671"/>
                <a:chOff x="4959945" y="1746236"/>
                <a:chExt cx="927396" cy="388620"/>
              </a:xfrm>
            </p:grpSpPr>
            <p:cxnSp>
              <p:nvCxnSpPr>
                <p:cNvPr id="166" name="直線接點 165"/>
                <p:cNvCxnSpPr>
                  <a:stCxn id="169" idx="2"/>
                </p:cNvCxnSpPr>
                <p:nvPr/>
              </p:nvCxnSpPr>
              <p:spPr>
                <a:xfrm flipH="1" flipV="1">
                  <a:off x="5432851" y="1869768"/>
                  <a:ext cx="65870" cy="70778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>
                      <a:lumMod val="75000"/>
                      <a:lumOff val="25000"/>
                    </a:srgbClr>
                  </a:solidFill>
                  <a:prstDash val="solid"/>
                </a:ln>
                <a:effectLst/>
              </p:spPr>
            </p:cxnSp>
            <p:cxnSp>
              <p:nvCxnSpPr>
                <p:cNvPr id="167" name="直線接點 166"/>
                <p:cNvCxnSpPr>
                  <a:stCxn id="169" idx="2"/>
                </p:cNvCxnSpPr>
                <p:nvPr/>
              </p:nvCxnSpPr>
              <p:spPr>
                <a:xfrm flipH="1">
                  <a:off x="5432851" y="1940546"/>
                  <a:ext cx="65870" cy="64042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>
                      <a:lumMod val="75000"/>
                      <a:lumOff val="25000"/>
                    </a:srgbClr>
                  </a:solidFill>
                  <a:prstDash val="solid"/>
                </a:ln>
                <a:effectLst/>
              </p:spPr>
            </p:cxnSp>
            <p:cxnSp>
              <p:nvCxnSpPr>
                <p:cNvPr id="168" name="直線接點 167"/>
                <p:cNvCxnSpPr>
                  <a:stCxn id="190" idx="6"/>
                  <a:endCxn id="169" idx="2"/>
                </p:cNvCxnSpPr>
                <p:nvPr/>
              </p:nvCxnSpPr>
              <p:spPr>
                <a:xfrm flipV="1">
                  <a:off x="4959945" y="1940546"/>
                  <a:ext cx="538776" cy="2970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>
                      <a:lumMod val="75000"/>
                      <a:lumOff val="25000"/>
                    </a:srgbClr>
                  </a:solidFill>
                  <a:prstDash val="solid"/>
                </a:ln>
                <a:effectLst/>
              </p:spPr>
            </p:cxnSp>
            <p:sp>
              <p:nvSpPr>
                <p:cNvPr id="169" name="橢圓 168"/>
                <p:cNvSpPr/>
                <p:nvPr/>
              </p:nvSpPr>
              <p:spPr>
                <a:xfrm>
                  <a:off x="5498721" y="1746236"/>
                  <a:ext cx="388620" cy="388620"/>
                </a:xfrm>
                <a:prstGeom prst="ellipse">
                  <a:avLst/>
                </a:prstGeom>
                <a:solidFill>
                  <a:srgbClr val="ADADAD"/>
                </a:solidFill>
                <a:ln w="19050" cap="flat" cmpd="sng" algn="ctr">
                  <a:solidFill>
                    <a:srgbClr val="212121">
                      <a:lumMod val="75000"/>
                      <a:lumOff val="25000"/>
                    </a:srgbClr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endParaRPr>
                </a:p>
              </p:txBody>
            </p:sp>
          </p:grpSp>
          <p:grpSp>
            <p:nvGrpSpPr>
              <p:cNvPr id="119" name="群組 118"/>
              <p:cNvGrpSpPr/>
              <p:nvPr/>
            </p:nvGrpSpPr>
            <p:grpSpPr>
              <a:xfrm>
                <a:off x="5448341" y="2521849"/>
                <a:ext cx="825544" cy="337671"/>
                <a:chOff x="5872020" y="2716093"/>
                <a:chExt cx="950105" cy="388620"/>
              </a:xfrm>
            </p:grpSpPr>
            <p:cxnSp>
              <p:nvCxnSpPr>
                <p:cNvPr id="160" name="直線接點 159"/>
                <p:cNvCxnSpPr/>
                <p:nvPr/>
              </p:nvCxnSpPr>
              <p:spPr>
                <a:xfrm flipH="1" flipV="1">
                  <a:off x="6360491" y="2836848"/>
                  <a:ext cx="65870" cy="70778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>
                      <a:lumMod val="75000"/>
                      <a:lumOff val="25000"/>
                    </a:srgbClr>
                  </a:solidFill>
                  <a:prstDash val="solid"/>
                </a:ln>
                <a:effectLst/>
              </p:spPr>
            </p:cxnSp>
            <p:cxnSp>
              <p:nvCxnSpPr>
                <p:cNvPr id="161" name="直線接點 160"/>
                <p:cNvCxnSpPr/>
                <p:nvPr/>
              </p:nvCxnSpPr>
              <p:spPr>
                <a:xfrm flipH="1">
                  <a:off x="6360491" y="2907626"/>
                  <a:ext cx="65870" cy="64042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>
                      <a:lumMod val="75000"/>
                      <a:lumOff val="25000"/>
                    </a:srgbClr>
                  </a:solidFill>
                  <a:prstDash val="solid"/>
                </a:ln>
                <a:effectLst/>
              </p:spPr>
            </p:cxnSp>
            <p:cxnSp>
              <p:nvCxnSpPr>
                <p:cNvPr id="162" name="直線接點 161"/>
                <p:cNvCxnSpPr>
                  <a:stCxn id="169" idx="6"/>
                  <a:endCxn id="165" idx="2"/>
                </p:cNvCxnSpPr>
                <p:nvPr/>
              </p:nvCxnSpPr>
              <p:spPr>
                <a:xfrm>
                  <a:off x="5872020" y="2910403"/>
                  <a:ext cx="561485" cy="0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>
                      <a:lumMod val="75000"/>
                      <a:lumOff val="25000"/>
                    </a:srgbClr>
                  </a:solidFill>
                  <a:prstDash val="solid"/>
                </a:ln>
                <a:effectLst/>
              </p:spPr>
            </p:cxnSp>
            <p:cxnSp>
              <p:nvCxnSpPr>
                <p:cNvPr id="163" name="直線接點 162"/>
                <p:cNvCxnSpPr/>
                <p:nvPr/>
              </p:nvCxnSpPr>
              <p:spPr>
                <a:xfrm flipH="1" flipV="1">
                  <a:off x="6285658" y="2836848"/>
                  <a:ext cx="65870" cy="70778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>
                      <a:lumMod val="75000"/>
                      <a:lumOff val="25000"/>
                    </a:srgbClr>
                  </a:solidFill>
                  <a:prstDash val="solid"/>
                </a:ln>
                <a:effectLst/>
              </p:spPr>
            </p:cxnSp>
            <p:cxnSp>
              <p:nvCxnSpPr>
                <p:cNvPr id="164" name="直線接點 163"/>
                <p:cNvCxnSpPr/>
                <p:nvPr/>
              </p:nvCxnSpPr>
              <p:spPr>
                <a:xfrm flipH="1">
                  <a:off x="6285658" y="2907626"/>
                  <a:ext cx="65870" cy="64042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>
                      <a:lumMod val="75000"/>
                      <a:lumOff val="25000"/>
                    </a:srgbClr>
                  </a:solidFill>
                  <a:prstDash val="solid"/>
                </a:ln>
                <a:effectLst/>
              </p:spPr>
            </p:cxnSp>
            <p:sp>
              <p:nvSpPr>
                <p:cNvPr id="165" name="橢圓 164"/>
                <p:cNvSpPr/>
                <p:nvPr/>
              </p:nvSpPr>
              <p:spPr>
                <a:xfrm>
                  <a:off x="6433505" y="2716093"/>
                  <a:ext cx="388620" cy="388620"/>
                </a:xfrm>
                <a:prstGeom prst="ellipse">
                  <a:avLst/>
                </a:prstGeom>
                <a:solidFill>
                  <a:srgbClr val="ADADAD"/>
                </a:solidFill>
                <a:ln w="19050" cap="flat" cmpd="sng" algn="ctr">
                  <a:solidFill>
                    <a:srgbClr val="212121">
                      <a:lumMod val="75000"/>
                      <a:lumOff val="25000"/>
                    </a:srgbClr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endParaRPr>
                </a:p>
              </p:txBody>
            </p:sp>
          </p:grpSp>
          <p:grpSp>
            <p:nvGrpSpPr>
              <p:cNvPr id="120" name="群組 119"/>
              <p:cNvGrpSpPr/>
              <p:nvPr/>
            </p:nvGrpSpPr>
            <p:grpSpPr>
              <a:xfrm>
                <a:off x="3801992" y="3590137"/>
                <a:ext cx="851807" cy="827869"/>
                <a:chOff x="2141218" y="1258443"/>
                <a:chExt cx="980331" cy="952781"/>
              </a:xfrm>
            </p:grpSpPr>
            <p:cxnSp>
              <p:nvCxnSpPr>
                <p:cNvPr id="156" name="直線接點 155"/>
                <p:cNvCxnSpPr>
                  <a:stCxn id="186" idx="5"/>
                  <a:endCxn id="157" idx="1"/>
                </p:cNvCxnSpPr>
                <p:nvPr/>
              </p:nvCxnSpPr>
              <p:spPr>
                <a:xfrm>
                  <a:off x="2141218" y="1258443"/>
                  <a:ext cx="648623" cy="621073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sp>
              <p:nvSpPr>
                <p:cNvPr id="157" name="橢圓 156"/>
                <p:cNvSpPr/>
                <p:nvPr/>
              </p:nvSpPr>
              <p:spPr>
                <a:xfrm>
                  <a:off x="2732929" y="1822604"/>
                  <a:ext cx="388620" cy="388620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endParaRPr>
                </a:p>
              </p:txBody>
            </p:sp>
            <p:cxnSp>
              <p:nvCxnSpPr>
                <p:cNvPr id="158" name="直線接點 157"/>
                <p:cNvCxnSpPr/>
                <p:nvPr/>
              </p:nvCxnSpPr>
              <p:spPr>
                <a:xfrm rot="18936648" flipH="1" flipV="1">
                  <a:off x="2701400" y="1835318"/>
                  <a:ext cx="65870" cy="70778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cxnSp>
              <p:nvCxnSpPr>
                <p:cNvPr id="159" name="直線接點 158"/>
                <p:cNvCxnSpPr/>
                <p:nvPr/>
              </p:nvCxnSpPr>
              <p:spPr>
                <a:xfrm rot="18936648" flipH="1">
                  <a:off x="2747773" y="1792964"/>
                  <a:ext cx="65870" cy="64042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</p:grpSp>
          <p:grpSp>
            <p:nvGrpSpPr>
              <p:cNvPr id="121" name="群組 120"/>
              <p:cNvGrpSpPr/>
              <p:nvPr/>
            </p:nvGrpSpPr>
            <p:grpSpPr>
              <a:xfrm>
                <a:off x="4648164" y="4080335"/>
                <a:ext cx="807563" cy="337671"/>
                <a:chOff x="4959906" y="2709494"/>
                <a:chExt cx="927435" cy="388620"/>
              </a:xfrm>
            </p:grpSpPr>
            <p:sp>
              <p:nvSpPr>
                <p:cNvPr id="150" name="橢圓 149"/>
                <p:cNvSpPr/>
                <p:nvPr/>
              </p:nvSpPr>
              <p:spPr>
                <a:xfrm>
                  <a:off x="5498721" y="2709494"/>
                  <a:ext cx="388620" cy="388620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endParaRPr>
                </a:p>
              </p:txBody>
            </p:sp>
            <p:cxnSp>
              <p:nvCxnSpPr>
                <p:cNvPr id="151" name="直線接點 150"/>
                <p:cNvCxnSpPr>
                  <a:stCxn id="150" idx="2"/>
                </p:cNvCxnSpPr>
                <p:nvPr/>
              </p:nvCxnSpPr>
              <p:spPr>
                <a:xfrm flipH="1" flipV="1">
                  <a:off x="5432851" y="2833026"/>
                  <a:ext cx="65870" cy="70778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cxnSp>
              <p:nvCxnSpPr>
                <p:cNvPr id="152" name="直線接點 151"/>
                <p:cNvCxnSpPr>
                  <a:stCxn id="150" idx="2"/>
                </p:cNvCxnSpPr>
                <p:nvPr/>
              </p:nvCxnSpPr>
              <p:spPr>
                <a:xfrm flipH="1">
                  <a:off x="5432851" y="2903804"/>
                  <a:ext cx="65870" cy="64042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cxnSp>
              <p:nvCxnSpPr>
                <p:cNvPr id="153" name="直線接點 152"/>
                <p:cNvCxnSpPr>
                  <a:stCxn id="157" idx="6"/>
                  <a:endCxn id="150" idx="2"/>
                </p:cNvCxnSpPr>
                <p:nvPr/>
              </p:nvCxnSpPr>
              <p:spPr>
                <a:xfrm>
                  <a:off x="4959906" y="2903804"/>
                  <a:ext cx="538815" cy="0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cxnSp>
              <p:nvCxnSpPr>
                <p:cNvPr id="154" name="直線接點 153"/>
                <p:cNvCxnSpPr/>
                <p:nvPr/>
              </p:nvCxnSpPr>
              <p:spPr>
                <a:xfrm flipH="1" flipV="1">
                  <a:off x="5358018" y="2833026"/>
                  <a:ext cx="65870" cy="70778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cxnSp>
              <p:nvCxnSpPr>
                <p:cNvPr id="155" name="直線接點 154"/>
                <p:cNvCxnSpPr/>
                <p:nvPr/>
              </p:nvCxnSpPr>
              <p:spPr>
                <a:xfrm flipH="1">
                  <a:off x="5358018" y="2903804"/>
                  <a:ext cx="65870" cy="64042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</p:grpSp>
          <p:grpSp>
            <p:nvGrpSpPr>
              <p:cNvPr id="122" name="群組 121"/>
              <p:cNvGrpSpPr/>
              <p:nvPr/>
            </p:nvGrpSpPr>
            <p:grpSpPr>
              <a:xfrm>
                <a:off x="6218800" y="2810069"/>
                <a:ext cx="849263" cy="827450"/>
                <a:chOff x="5844722" y="2593402"/>
                <a:chExt cx="977403" cy="952299"/>
              </a:xfrm>
            </p:grpSpPr>
            <p:grpSp>
              <p:nvGrpSpPr>
                <p:cNvPr id="139" name="群組 138"/>
                <p:cNvGrpSpPr/>
                <p:nvPr/>
              </p:nvGrpSpPr>
              <p:grpSpPr>
                <a:xfrm>
                  <a:off x="5877456" y="3157081"/>
                  <a:ext cx="944669" cy="388620"/>
                  <a:chOff x="5877456" y="2716093"/>
                  <a:chExt cx="944669" cy="388620"/>
                </a:xfrm>
              </p:grpSpPr>
              <p:cxnSp>
                <p:nvCxnSpPr>
                  <p:cNvPr id="143" name="直線接點 142"/>
                  <p:cNvCxnSpPr/>
                  <p:nvPr/>
                </p:nvCxnSpPr>
                <p:spPr>
                  <a:xfrm flipH="1" flipV="1">
                    <a:off x="6360491" y="2836848"/>
                    <a:ext cx="65870" cy="70778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12121">
                        <a:lumMod val="75000"/>
                        <a:lumOff val="25000"/>
                      </a:srgbClr>
                    </a:solidFill>
                    <a:prstDash val="solid"/>
                  </a:ln>
                  <a:effectLst/>
                </p:spPr>
              </p:cxnSp>
              <p:cxnSp>
                <p:nvCxnSpPr>
                  <p:cNvPr id="144" name="直線接點 143"/>
                  <p:cNvCxnSpPr/>
                  <p:nvPr/>
                </p:nvCxnSpPr>
                <p:spPr>
                  <a:xfrm flipH="1">
                    <a:off x="6360491" y="2907626"/>
                    <a:ext cx="65870" cy="64042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12121">
                        <a:lumMod val="75000"/>
                        <a:lumOff val="25000"/>
                      </a:srgbClr>
                    </a:solidFill>
                    <a:prstDash val="solid"/>
                  </a:ln>
                  <a:effectLst/>
                </p:spPr>
              </p:cxnSp>
              <p:cxnSp>
                <p:nvCxnSpPr>
                  <p:cNvPr id="145" name="直線接點 144"/>
                  <p:cNvCxnSpPr>
                    <a:stCxn id="138" idx="6"/>
                    <a:endCxn id="148" idx="2"/>
                  </p:cNvCxnSpPr>
                  <p:nvPr/>
                </p:nvCxnSpPr>
                <p:spPr>
                  <a:xfrm flipV="1">
                    <a:off x="5877456" y="2910403"/>
                    <a:ext cx="556049" cy="504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12121">
                        <a:lumMod val="75000"/>
                        <a:lumOff val="25000"/>
                      </a:srgbClr>
                    </a:solidFill>
                    <a:prstDash val="solid"/>
                  </a:ln>
                  <a:effectLst/>
                </p:spPr>
              </p:cxnSp>
              <p:cxnSp>
                <p:nvCxnSpPr>
                  <p:cNvPr id="146" name="直線接點 145"/>
                  <p:cNvCxnSpPr/>
                  <p:nvPr/>
                </p:nvCxnSpPr>
                <p:spPr>
                  <a:xfrm flipH="1" flipV="1">
                    <a:off x="6285658" y="2836848"/>
                    <a:ext cx="65870" cy="70778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12121">
                        <a:lumMod val="75000"/>
                        <a:lumOff val="25000"/>
                      </a:srgbClr>
                    </a:solidFill>
                    <a:prstDash val="solid"/>
                  </a:ln>
                  <a:effectLst/>
                </p:spPr>
              </p:cxnSp>
              <p:cxnSp>
                <p:nvCxnSpPr>
                  <p:cNvPr id="147" name="直線接點 146"/>
                  <p:cNvCxnSpPr/>
                  <p:nvPr/>
                </p:nvCxnSpPr>
                <p:spPr>
                  <a:xfrm flipH="1">
                    <a:off x="6285658" y="2907626"/>
                    <a:ext cx="65870" cy="64042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12121">
                        <a:lumMod val="75000"/>
                        <a:lumOff val="25000"/>
                      </a:srgbClr>
                    </a:solidFill>
                    <a:prstDash val="solid"/>
                  </a:ln>
                  <a:effectLst/>
                </p:spPr>
              </p:cxnSp>
              <p:sp>
                <p:nvSpPr>
                  <p:cNvPr id="148" name="橢圓 147"/>
                  <p:cNvSpPr/>
                  <p:nvPr/>
                </p:nvSpPr>
                <p:spPr>
                  <a:xfrm>
                    <a:off x="6433505" y="2716093"/>
                    <a:ext cx="388620" cy="388620"/>
                  </a:xfrm>
                  <a:prstGeom prst="ellipse">
                    <a:avLst/>
                  </a:prstGeom>
                  <a:solidFill>
                    <a:srgbClr val="ADADAD"/>
                  </a:solidFill>
                  <a:ln w="19050" cap="flat" cmpd="sng" algn="ctr">
                    <a:solidFill>
                      <a:srgbClr val="212121">
                        <a:lumMod val="75000"/>
                        <a:lumOff val="25000"/>
                      </a:srgbClr>
                    </a:solidFill>
                    <a:prstDash val="solid"/>
                  </a:ln>
                  <a:effectLst/>
                </p:spPr>
                <p:txBody>
                  <a:bodyPr tIns="21600" rIns="90000"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TW" altLang="en-US" sz="18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新細明體" panose="02020500000000000000" pitchFamily="18" charset="-120"/>
                      <a:cs typeface="+mn-cs"/>
                      <a:sym typeface="Arial"/>
                    </a:endParaRPr>
                  </a:p>
                </p:txBody>
              </p:sp>
              <p:sp>
                <p:nvSpPr>
                  <p:cNvPr id="149" name="橢圓 148"/>
                  <p:cNvSpPr/>
                  <p:nvPr/>
                </p:nvSpPr>
                <p:spPr>
                  <a:xfrm>
                    <a:off x="6467271" y="2749858"/>
                    <a:ext cx="321087" cy="321087"/>
                  </a:xfrm>
                  <a:prstGeom prst="ellipse">
                    <a:avLst/>
                  </a:prstGeom>
                  <a:solidFill>
                    <a:srgbClr val="ADADAD"/>
                  </a:solidFill>
                  <a:ln w="19050" cap="flat" cmpd="sng" algn="ctr">
                    <a:solidFill>
                      <a:srgbClr val="212121">
                        <a:lumMod val="75000"/>
                        <a:lumOff val="25000"/>
                      </a:srgbClr>
                    </a:solidFill>
                    <a:prstDash val="solid"/>
                  </a:ln>
                  <a:effectLst/>
                </p:spPr>
                <p:txBody>
                  <a:bodyPr tIns="21600" rIns="90000"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TW" altLang="en-US" sz="18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新細明體" panose="02020500000000000000" pitchFamily="18" charset="-120"/>
                      <a:cs typeface="+mn-cs"/>
                      <a:sym typeface="Arial"/>
                    </a:endParaRPr>
                  </a:p>
                </p:txBody>
              </p:sp>
            </p:grpSp>
            <p:cxnSp>
              <p:nvCxnSpPr>
                <p:cNvPr id="140" name="直線接點 139"/>
                <p:cNvCxnSpPr>
                  <a:stCxn id="165" idx="5"/>
                  <a:endCxn id="148" idx="1"/>
                </p:cNvCxnSpPr>
                <p:nvPr/>
              </p:nvCxnSpPr>
              <p:spPr>
                <a:xfrm>
                  <a:off x="5844722" y="2593402"/>
                  <a:ext cx="645695" cy="620591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>
                      <a:lumMod val="75000"/>
                      <a:lumOff val="25000"/>
                    </a:srgbClr>
                  </a:solidFill>
                  <a:prstDash val="solid"/>
                </a:ln>
                <a:effectLst/>
              </p:spPr>
            </p:cxnSp>
            <p:cxnSp>
              <p:nvCxnSpPr>
                <p:cNvPr id="141" name="直線接點 140"/>
                <p:cNvCxnSpPr/>
                <p:nvPr/>
              </p:nvCxnSpPr>
              <p:spPr>
                <a:xfrm flipH="1" flipV="1">
                  <a:off x="6392466" y="3206864"/>
                  <a:ext cx="96582" cy="4500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>
                      <a:lumMod val="75000"/>
                      <a:lumOff val="25000"/>
                    </a:srgbClr>
                  </a:solidFill>
                  <a:prstDash val="solid"/>
                </a:ln>
                <a:effectLst/>
              </p:spPr>
            </p:cxnSp>
            <p:cxnSp>
              <p:nvCxnSpPr>
                <p:cNvPr id="142" name="直線接點 141"/>
                <p:cNvCxnSpPr/>
                <p:nvPr/>
              </p:nvCxnSpPr>
              <p:spPr>
                <a:xfrm flipH="1">
                  <a:off x="6485994" y="3119852"/>
                  <a:ext cx="2272" cy="91842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>
                      <a:lumMod val="75000"/>
                      <a:lumOff val="25000"/>
                    </a:srgbClr>
                  </a:solidFill>
                  <a:prstDash val="solid"/>
                </a:ln>
                <a:effectLst/>
              </p:spPr>
            </p:cxnSp>
          </p:grpSp>
          <p:grpSp>
            <p:nvGrpSpPr>
              <p:cNvPr id="123" name="群組 122"/>
              <p:cNvGrpSpPr/>
              <p:nvPr/>
            </p:nvGrpSpPr>
            <p:grpSpPr>
              <a:xfrm>
                <a:off x="5400536" y="3304228"/>
                <a:ext cx="846706" cy="825558"/>
                <a:chOff x="4902996" y="3162121"/>
                <a:chExt cx="974460" cy="950121"/>
              </a:xfrm>
            </p:grpSpPr>
            <p:grpSp>
              <p:nvGrpSpPr>
                <p:cNvPr id="129" name="群組 128"/>
                <p:cNvGrpSpPr/>
                <p:nvPr/>
              </p:nvGrpSpPr>
              <p:grpSpPr>
                <a:xfrm>
                  <a:off x="4954037" y="3162121"/>
                  <a:ext cx="923419" cy="388620"/>
                  <a:chOff x="4963922" y="1746236"/>
                  <a:chExt cx="923419" cy="388620"/>
                </a:xfrm>
              </p:grpSpPr>
              <p:cxnSp>
                <p:nvCxnSpPr>
                  <p:cNvPr id="135" name="直線接點 134"/>
                  <p:cNvCxnSpPr>
                    <a:stCxn id="138" idx="2"/>
                  </p:cNvCxnSpPr>
                  <p:nvPr/>
                </p:nvCxnSpPr>
                <p:spPr>
                  <a:xfrm flipH="1" flipV="1">
                    <a:off x="5432851" y="1869768"/>
                    <a:ext cx="65870" cy="70778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1212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6" name="直線接點 135"/>
                  <p:cNvCxnSpPr>
                    <a:stCxn id="138" idx="2"/>
                  </p:cNvCxnSpPr>
                  <p:nvPr/>
                </p:nvCxnSpPr>
                <p:spPr>
                  <a:xfrm flipH="1">
                    <a:off x="5432851" y="1940546"/>
                    <a:ext cx="65870" cy="64042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1212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7" name="直線接點 136"/>
                  <p:cNvCxnSpPr>
                    <a:stCxn id="178" idx="6"/>
                    <a:endCxn id="138" idx="2"/>
                  </p:cNvCxnSpPr>
                  <p:nvPr/>
                </p:nvCxnSpPr>
                <p:spPr>
                  <a:xfrm flipV="1">
                    <a:off x="4963922" y="1940546"/>
                    <a:ext cx="534799" cy="1672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12121"/>
                    </a:solidFill>
                    <a:prstDash val="solid"/>
                  </a:ln>
                  <a:effectLst/>
                </p:spPr>
              </p:cxnSp>
              <p:sp>
                <p:nvSpPr>
                  <p:cNvPr id="138" name="橢圓 137"/>
                  <p:cNvSpPr/>
                  <p:nvPr/>
                </p:nvSpPr>
                <p:spPr>
                  <a:xfrm>
                    <a:off x="5498721" y="1746236"/>
                    <a:ext cx="388620" cy="388620"/>
                  </a:xfrm>
                  <a:prstGeom prst="ellipse">
                    <a:avLst/>
                  </a:prstGeom>
                  <a:solidFill>
                    <a:srgbClr val="ADADAD"/>
                  </a:solidFill>
                  <a:ln w="19050" cap="flat" cmpd="sng" algn="ctr">
                    <a:solidFill>
                      <a:srgbClr val="212121">
                        <a:lumMod val="75000"/>
                        <a:lumOff val="25000"/>
                      </a:srgbClr>
                    </a:solidFill>
                    <a:prstDash val="solid"/>
                  </a:ln>
                  <a:effectLst/>
                </p:spPr>
                <p:txBody>
                  <a:bodyPr tIns="21600" rIns="90000"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TW" altLang="en-US" sz="18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新細明體" panose="02020500000000000000" pitchFamily="18" charset="-120"/>
                      <a:cs typeface="+mn-cs"/>
                      <a:sym typeface="Arial"/>
                    </a:endParaRPr>
                  </a:p>
                </p:txBody>
              </p:sp>
            </p:grpSp>
            <p:cxnSp>
              <p:nvCxnSpPr>
                <p:cNvPr id="130" name="直線接點 129"/>
                <p:cNvCxnSpPr>
                  <a:stCxn id="150" idx="7"/>
                  <a:endCxn id="138" idx="3"/>
                </p:cNvCxnSpPr>
                <p:nvPr/>
              </p:nvCxnSpPr>
              <p:spPr>
                <a:xfrm flipV="1">
                  <a:off x="4902996" y="3493829"/>
                  <a:ext cx="642752" cy="618413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>
                      <a:lumMod val="75000"/>
                      <a:lumOff val="25000"/>
                    </a:srgbClr>
                  </a:solidFill>
                  <a:prstDash val="solid"/>
                </a:ln>
                <a:effectLst/>
              </p:spPr>
            </p:cxnSp>
            <p:cxnSp>
              <p:nvCxnSpPr>
                <p:cNvPr id="131" name="直線接點 130"/>
                <p:cNvCxnSpPr/>
                <p:nvPr/>
              </p:nvCxnSpPr>
              <p:spPr>
                <a:xfrm rot="18936648" flipH="1" flipV="1">
                  <a:off x="5462727" y="3459132"/>
                  <a:ext cx="65870" cy="70778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>
                      <a:lumMod val="75000"/>
                      <a:lumOff val="25000"/>
                    </a:srgbClr>
                  </a:solidFill>
                  <a:prstDash val="solid"/>
                </a:ln>
                <a:effectLst/>
              </p:spPr>
            </p:cxnSp>
            <p:cxnSp>
              <p:nvCxnSpPr>
                <p:cNvPr id="132" name="直線接點 131"/>
                <p:cNvCxnSpPr/>
                <p:nvPr/>
              </p:nvCxnSpPr>
              <p:spPr>
                <a:xfrm rot="18936648" flipH="1">
                  <a:off x="5509885" y="3510669"/>
                  <a:ext cx="65870" cy="64042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>
                      <a:lumMod val="75000"/>
                      <a:lumOff val="25000"/>
                    </a:srgbClr>
                  </a:solidFill>
                  <a:prstDash val="solid"/>
                </a:ln>
                <a:effectLst/>
              </p:spPr>
            </p:cxnSp>
            <p:cxnSp>
              <p:nvCxnSpPr>
                <p:cNvPr id="133" name="直線接點 132"/>
                <p:cNvCxnSpPr/>
                <p:nvPr/>
              </p:nvCxnSpPr>
              <p:spPr>
                <a:xfrm rot="18936648" flipH="1" flipV="1">
                  <a:off x="5411418" y="3511613"/>
                  <a:ext cx="65870" cy="70778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>
                      <a:lumMod val="75000"/>
                      <a:lumOff val="25000"/>
                    </a:srgbClr>
                  </a:solidFill>
                  <a:prstDash val="solid"/>
                </a:ln>
                <a:effectLst/>
              </p:spPr>
            </p:cxnSp>
            <p:cxnSp>
              <p:nvCxnSpPr>
                <p:cNvPr id="134" name="直線接點 133"/>
                <p:cNvCxnSpPr/>
                <p:nvPr/>
              </p:nvCxnSpPr>
              <p:spPr>
                <a:xfrm rot="18936648" flipH="1">
                  <a:off x="5458576" y="3563150"/>
                  <a:ext cx="65870" cy="64042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>
                      <a:lumMod val="75000"/>
                      <a:lumOff val="25000"/>
                    </a:srgbClr>
                  </a:solidFill>
                  <a:prstDash val="solid"/>
                </a:ln>
                <a:effectLst/>
              </p:spPr>
            </p:cxnSp>
          </p:grpSp>
          <p:pic>
            <p:nvPicPr>
              <p:cNvPr id="124" name="Picture 4" descr="「check icon」的圖片搜尋結果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83184" y="3370564"/>
                <a:ext cx="204997" cy="20499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25" name="Picture 4" descr="「check icon」的圖片搜尋結果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89906" y="3374867"/>
                <a:ext cx="204997" cy="20499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26" name="Picture 4" descr="「check icon」的圖片搜尋結果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87865" y="3374867"/>
                <a:ext cx="204997" cy="20499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27" name="Picture 4" descr="「check icon」的圖片搜尋結果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87804" y="4160137"/>
                <a:ext cx="204997" cy="20499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28" name="Picture 4" descr="「check icon」的圖片搜尋結果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76744" y="3388848"/>
                <a:ext cx="204997" cy="20499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213" name="群組 212"/>
          <p:cNvGrpSpPr/>
          <p:nvPr/>
        </p:nvGrpSpPr>
        <p:grpSpPr>
          <a:xfrm>
            <a:off x="1461080" y="1478963"/>
            <a:ext cx="1134040" cy="322111"/>
            <a:chOff x="3918464" y="3459964"/>
            <a:chExt cx="2070203" cy="588017"/>
          </a:xfrm>
        </p:grpSpPr>
        <p:sp>
          <p:nvSpPr>
            <p:cNvPr id="214" name="圓角矩形 213"/>
            <p:cNvSpPr/>
            <p:nvPr/>
          </p:nvSpPr>
          <p:spPr>
            <a:xfrm>
              <a:off x="3918464" y="3459964"/>
              <a:ext cx="2070203" cy="588017"/>
            </a:xfrm>
            <a:prstGeom prst="roundRect">
              <a:avLst/>
            </a:prstGeom>
            <a:solidFill>
              <a:srgbClr val="EEEEE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400" b="0" i="0" u="none" strike="noStrike" kern="0" cap="none" spc="0" normalizeH="0" baseline="0" noProof="0" smtClean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215" name="橢圓 214"/>
            <p:cNvSpPr/>
            <p:nvPr/>
          </p:nvSpPr>
          <p:spPr>
            <a:xfrm>
              <a:off x="4098768" y="3559663"/>
              <a:ext cx="388620" cy="388620"/>
            </a:xfrm>
            <a:prstGeom prst="ellipse">
              <a:avLst/>
            </a:prstGeom>
            <a:solidFill>
              <a:srgbClr val="FFFFFF"/>
            </a:solidFill>
            <a:ln w="19050" cap="flat" cmpd="sng" algn="ctr">
              <a:solidFill>
                <a:srgbClr val="212121"/>
              </a:solidFill>
              <a:prstDash val="solid"/>
            </a:ln>
            <a:effectLst/>
          </p:spPr>
          <p:txBody>
            <a:bodyPr tIns="21600" rIns="9000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217" name="橢圓 216"/>
            <p:cNvSpPr/>
            <p:nvPr/>
          </p:nvSpPr>
          <p:spPr>
            <a:xfrm>
              <a:off x="5430141" y="3554736"/>
              <a:ext cx="388620" cy="388620"/>
            </a:xfrm>
            <a:prstGeom prst="ellipse">
              <a:avLst/>
            </a:prstGeom>
            <a:solidFill>
              <a:srgbClr val="FFFFFF"/>
            </a:solidFill>
            <a:ln w="19050" cap="flat" cmpd="sng" algn="ctr">
              <a:solidFill>
                <a:srgbClr val="212121"/>
              </a:solidFill>
              <a:prstDash val="solid"/>
            </a:ln>
            <a:effectLst/>
          </p:spPr>
          <p:txBody>
            <a:bodyPr tIns="21600" rIns="9000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cxnSp>
          <p:nvCxnSpPr>
            <p:cNvPr id="218" name="直線接點 217"/>
            <p:cNvCxnSpPr>
              <a:endCxn id="217" idx="2"/>
            </p:cNvCxnSpPr>
            <p:nvPr/>
          </p:nvCxnSpPr>
          <p:spPr>
            <a:xfrm>
              <a:off x="4487388" y="3749046"/>
              <a:ext cx="942753" cy="0"/>
            </a:xfrm>
            <a:prstGeom prst="line">
              <a:avLst/>
            </a:prstGeom>
            <a:noFill/>
            <a:ln w="19050" cap="flat" cmpd="sng" algn="ctr">
              <a:solidFill>
                <a:srgbClr val="212121"/>
              </a:solidFill>
              <a:prstDash val="solid"/>
            </a:ln>
            <a:effectLst/>
          </p:spPr>
        </p:cxnSp>
        <p:sp>
          <p:nvSpPr>
            <p:cNvPr id="219" name="橢圓 218"/>
            <p:cNvSpPr/>
            <p:nvPr/>
          </p:nvSpPr>
          <p:spPr>
            <a:xfrm>
              <a:off x="5328250" y="3702015"/>
              <a:ext cx="94062" cy="94062"/>
            </a:xfrm>
            <a:prstGeom prst="ellipse">
              <a:avLst/>
            </a:prstGeom>
            <a:solidFill>
              <a:srgbClr val="FFFFFF"/>
            </a:solidFill>
            <a:ln w="19050" cap="flat" cmpd="sng" algn="ctr">
              <a:solidFill>
                <a:srgbClr val="212121"/>
              </a:solidFill>
              <a:prstDash val="solid"/>
            </a:ln>
            <a:effectLst/>
          </p:spPr>
          <p:txBody>
            <a:bodyPr tIns="21600" rIns="9000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</p:grpSp>
      <p:grpSp>
        <p:nvGrpSpPr>
          <p:cNvPr id="238" name="群組 237"/>
          <p:cNvGrpSpPr/>
          <p:nvPr/>
        </p:nvGrpSpPr>
        <p:grpSpPr>
          <a:xfrm>
            <a:off x="1461080" y="3718358"/>
            <a:ext cx="1132524" cy="322111"/>
            <a:chOff x="3918464" y="1521924"/>
            <a:chExt cx="2067435" cy="588017"/>
          </a:xfrm>
        </p:grpSpPr>
        <p:sp>
          <p:nvSpPr>
            <p:cNvPr id="239" name="圓角矩形 238"/>
            <p:cNvSpPr/>
            <p:nvPr/>
          </p:nvSpPr>
          <p:spPr>
            <a:xfrm>
              <a:off x="3918464" y="1521924"/>
              <a:ext cx="2067435" cy="588017"/>
            </a:xfrm>
            <a:prstGeom prst="roundRect">
              <a:avLst/>
            </a:prstGeom>
            <a:solidFill>
              <a:srgbClr val="EEEEE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400" b="0" i="0" u="none" strike="noStrike" kern="0" cap="none" spc="0" normalizeH="0" baseline="0" noProof="0" smtClean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240" name="橢圓 239"/>
            <p:cNvSpPr/>
            <p:nvPr/>
          </p:nvSpPr>
          <p:spPr>
            <a:xfrm>
              <a:off x="4098768" y="1621623"/>
              <a:ext cx="388620" cy="388620"/>
            </a:xfrm>
            <a:prstGeom prst="ellipse">
              <a:avLst/>
            </a:prstGeom>
            <a:solidFill>
              <a:srgbClr val="FFFFFF"/>
            </a:solidFill>
            <a:ln w="19050" cap="flat" cmpd="sng" algn="ctr">
              <a:solidFill>
                <a:srgbClr val="212121"/>
              </a:solidFill>
              <a:prstDash val="solid"/>
            </a:ln>
            <a:effectLst/>
          </p:spPr>
          <p:txBody>
            <a:bodyPr tIns="21600" rIns="9000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242" name="橢圓 241"/>
            <p:cNvSpPr/>
            <p:nvPr/>
          </p:nvSpPr>
          <p:spPr>
            <a:xfrm>
              <a:off x="5430141" y="1616696"/>
              <a:ext cx="388620" cy="388620"/>
            </a:xfrm>
            <a:prstGeom prst="ellipse">
              <a:avLst/>
            </a:prstGeom>
            <a:solidFill>
              <a:srgbClr val="FFFFFF"/>
            </a:solidFill>
            <a:ln w="19050" cap="flat" cmpd="sng" algn="ctr">
              <a:solidFill>
                <a:srgbClr val="212121"/>
              </a:solidFill>
              <a:prstDash val="solid"/>
            </a:ln>
            <a:effectLst/>
          </p:spPr>
          <p:txBody>
            <a:bodyPr tIns="21600" rIns="9000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cxnSp>
          <p:nvCxnSpPr>
            <p:cNvPr id="243" name="直線接點 242"/>
            <p:cNvCxnSpPr>
              <a:stCxn id="242" idx="2"/>
            </p:cNvCxnSpPr>
            <p:nvPr/>
          </p:nvCxnSpPr>
          <p:spPr>
            <a:xfrm flipH="1" flipV="1">
              <a:off x="5364271" y="1740228"/>
              <a:ext cx="65870" cy="70778"/>
            </a:xfrm>
            <a:prstGeom prst="line">
              <a:avLst/>
            </a:prstGeom>
            <a:noFill/>
            <a:ln w="1905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244" name="直線接點 243"/>
            <p:cNvCxnSpPr>
              <a:stCxn id="242" idx="2"/>
            </p:cNvCxnSpPr>
            <p:nvPr/>
          </p:nvCxnSpPr>
          <p:spPr>
            <a:xfrm flipH="1">
              <a:off x="5364271" y="1811006"/>
              <a:ext cx="65870" cy="64042"/>
            </a:xfrm>
            <a:prstGeom prst="line">
              <a:avLst/>
            </a:prstGeom>
            <a:noFill/>
            <a:ln w="1905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245" name="直線接點 244"/>
            <p:cNvCxnSpPr>
              <a:endCxn id="242" idx="2"/>
            </p:cNvCxnSpPr>
            <p:nvPr/>
          </p:nvCxnSpPr>
          <p:spPr>
            <a:xfrm>
              <a:off x="4487388" y="1811006"/>
              <a:ext cx="942753" cy="0"/>
            </a:xfrm>
            <a:prstGeom prst="line">
              <a:avLst/>
            </a:prstGeom>
            <a:noFill/>
            <a:ln w="19050" cap="flat" cmpd="sng" algn="ctr">
              <a:solidFill>
                <a:srgbClr val="212121"/>
              </a:solidFill>
              <a:prstDash val="solid"/>
            </a:ln>
            <a:effectLst/>
          </p:spPr>
        </p:cxnSp>
      </p:grpSp>
      <p:grpSp>
        <p:nvGrpSpPr>
          <p:cNvPr id="246" name="群組 245"/>
          <p:cNvGrpSpPr/>
          <p:nvPr/>
        </p:nvGrpSpPr>
        <p:grpSpPr>
          <a:xfrm>
            <a:off x="1461080" y="2609037"/>
            <a:ext cx="1132524" cy="322111"/>
            <a:chOff x="3918464" y="2485182"/>
            <a:chExt cx="2067435" cy="588017"/>
          </a:xfrm>
        </p:grpSpPr>
        <p:sp>
          <p:nvSpPr>
            <p:cNvPr id="247" name="圓角矩形 246"/>
            <p:cNvSpPr/>
            <p:nvPr/>
          </p:nvSpPr>
          <p:spPr>
            <a:xfrm>
              <a:off x="3918464" y="2485182"/>
              <a:ext cx="2067435" cy="588017"/>
            </a:xfrm>
            <a:prstGeom prst="roundRect">
              <a:avLst/>
            </a:prstGeom>
            <a:solidFill>
              <a:srgbClr val="EEEEE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400" b="0" i="0" u="none" strike="noStrike" kern="0" cap="none" spc="0" normalizeH="0" baseline="0" noProof="0" smtClean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248" name="橢圓 247"/>
            <p:cNvSpPr/>
            <p:nvPr/>
          </p:nvSpPr>
          <p:spPr>
            <a:xfrm>
              <a:off x="4098768" y="2584881"/>
              <a:ext cx="388620" cy="388620"/>
            </a:xfrm>
            <a:prstGeom prst="ellipse">
              <a:avLst/>
            </a:prstGeom>
            <a:solidFill>
              <a:srgbClr val="FFFFFF"/>
            </a:solidFill>
            <a:ln w="19050" cap="flat" cmpd="sng" algn="ctr">
              <a:solidFill>
                <a:srgbClr val="212121"/>
              </a:solidFill>
              <a:prstDash val="solid"/>
            </a:ln>
            <a:effectLst/>
          </p:spPr>
          <p:txBody>
            <a:bodyPr tIns="21600" rIns="9000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250" name="橢圓 249"/>
            <p:cNvSpPr/>
            <p:nvPr/>
          </p:nvSpPr>
          <p:spPr>
            <a:xfrm>
              <a:off x="5430141" y="2579954"/>
              <a:ext cx="388620" cy="388620"/>
            </a:xfrm>
            <a:prstGeom prst="ellipse">
              <a:avLst/>
            </a:prstGeom>
            <a:solidFill>
              <a:srgbClr val="FFFFFF"/>
            </a:solidFill>
            <a:ln w="19050" cap="flat" cmpd="sng" algn="ctr">
              <a:solidFill>
                <a:srgbClr val="212121"/>
              </a:solidFill>
              <a:prstDash val="solid"/>
            </a:ln>
            <a:effectLst/>
          </p:spPr>
          <p:txBody>
            <a:bodyPr tIns="21600" rIns="9000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cxnSp>
          <p:nvCxnSpPr>
            <p:cNvPr id="251" name="直線接點 250"/>
            <p:cNvCxnSpPr>
              <a:stCxn id="250" idx="2"/>
            </p:cNvCxnSpPr>
            <p:nvPr/>
          </p:nvCxnSpPr>
          <p:spPr>
            <a:xfrm flipH="1" flipV="1">
              <a:off x="5364271" y="2703486"/>
              <a:ext cx="65870" cy="70778"/>
            </a:xfrm>
            <a:prstGeom prst="line">
              <a:avLst/>
            </a:prstGeom>
            <a:noFill/>
            <a:ln w="1905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252" name="直線接點 251"/>
            <p:cNvCxnSpPr>
              <a:stCxn id="250" idx="2"/>
            </p:cNvCxnSpPr>
            <p:nvPr/>
          </p:nvCxnSpPr>
          <p:spPr>
            <a:xfrm flipH="1">
              <a:off x="5364271" y="2774264"/>
              <a:ext cx="65870" cy="64042"/>
            </a:xfrm>
            <a:prstGeom prst="line">
              <a:avLst/>
            </a:prstGeom>
            <a:noFill/>
            <a:ln w="1905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253" name="直線接點 252"/>
            <p:cNvCxnSpPr>
              <a:endCxn id="250" idx="2"/>
            </p:cNvCxnSpPr>
            <p:nvPr/>
          </p:nvCxnSpPr>
          <p:spPr>
            <a:xfrm>
              <a:off x="4487388" y="2774264"/>
              <a:ext cx="942753" cy="0"/>
            </a:xfrm>
            <a:prstGeom prst="line">
              <a:avLst/>
            </a:prstGeom>
            <a:noFill/>
            <a:ln w="1905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254" name="直線接點 253"/>
            <p:cNvCxnSpPr/>
            <p:nvPr/>
          </p:nvCxnSpPr>
          <p:spPr>
            <a:xfrm flipH="1" flipV="1">
              <a:off x="5289438" y="2703486"/>
              <a:ext cx="65870" cy="70778"/>
            </a:xfrm>
            <a:prstGeom prst="line">
              <a:avLst/>
            </a:prstGeom>
            <a:noFill/>
            <a:ln w="1905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255" name="直線接點 254"/>
            <p:cNvCxnSpPr/>
            <p:nvPr/>
          </p:nvCxnSpPr>
          <p:spPr>
            <a:xfrm flipH="1">
              <a:off x="5289438" y="2774264"/>
              <a:ext cx="65870" cy="64042"/>
            </a:xfrm>
            <a:prstGeom prst="line">
              <a:avLst/>
            </a:prstGeom>
            <a:noFill/>
            <a:ln w="19050" cap="flat" cmpd="sng" algn="ctr">
              <a:solidFill>
                <a:srgbClr val="212121"/>
              </a:solidFill>
              <a:prstDash val="solid"/>
            </a:ln>
            <a:effectLst/>
          </p:spPr>
        </p:cxnSp>
      </p:grpSp>
      <p:cxnSp>
        <p:nvCxnSpPr>
          <p:cNvPr id="256" name="直線接點 255"/>
          <p:cNvCxnSpPr/>
          <p:nvPr/>
        </p:nvCxnSpPr>
        <p:spPr>
          <a:xfrm flipV="1">
            <a:off x="765110" y="4870015"/>
            <a:ext cx="10636898" cy="10032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0" name="內容版面配置區 2"/>
          <p:cNvSpPr txBox="1">
            <a:spLocks/>
          </p:cNvSpPr>
          <p:nvPr/>
        </p:nvSpPr>
        <p:spPr>
          <a:xfrm>
            <a:off x="913795" y="5015466"/>
            <a:ext cx="10353762" cy="1068094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 fontScale="85000" lnSpcReduction="20000"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b="1" dirty="0"/>
              <a:t>Mission graphs represent the players’ progress towards a goal not by tracking their physical location, but by tracking the tasks they must perform to finish a level.</a:t>
            </a:r>
          </a:p>
          <a:p>
            <a:r>
              <a:rPr lang="en-US" altLang="zh-TW" b="1" dirty="0"/>
              <a:t>A mission graph is a directed graph that represents a sort of to-do list with each node representing a task that might or must be executed by the players.</a:t>
            </a:r>
          </a:p>
        </p:txBody>
      </p:sp>
      <p:sp>
        <p:nvSpPr>
          <p:cNvPr id="382" name="內容版面配置區 2"/>
          <p:cNvSpPr txBox="1">
            <a:spLocks/>
          </p:cNvSpPr>
          <p:nvPr/>
        </p:nvSpPr>
        <p:spPr>
          <a:xfrm>
            <a:off x="6315709" y="4287044"/>
            <a:ext cx="4669016" cy="39531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 lnSpcReduction="10000"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 algn="ctr">
              <a:buNone/>
            </a:pPr>
            <a:r>
              <a:rPr lang="en-US" altLang="zh-TW" b="1" i="1" dirty="0" smtClean="0"/>
              <a:t>Example of mission graph</a:t>
            </a:r>
            <a:endParaRPr lang="en-US" altLang="zh-TW" b="1" i="1" dirty="0"/>
          </a:p>
        </p:txBody>
      </p:sp>
    </p:spTree>
    <p:extLst>
      <p:ext uri="{BB962C8B-B14F-4D97-AF65-F5344CB8AC3E}">
        <p14:creationId xmlns:p14="http://schemas.microsoft.com/office/powerpoint/2010/main" val="3517677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石板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TM04033929[[fn=石板]]</Template>
  <TotalTime>756</TotalTime>
  <Words>1195</Words>
  <Application>Microsoft Office PowerPoint</Application>
  <PresentationFormat>寬螢幕</PresentationFormat>
  <Paragraphs>324</Paragraphs>
  <Slides>46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46</vt:i4>
      </vt:variant>
    </vt:vector>
  </HeadingPairs>
  <TitlesOfParts>
    <vt:vector size="54" baseType="lpstr">
      <vt:lpstr>Calisto MT</vt:lpstr>
      <vt:lpstr>微軟正黑體</vt:lpstr>
      <vt:lpstr>新細明體</vt:lpstr>
      <vt:lpstr>Arial</vt:lpstr>
      <vt:lpstr>Calibri</vt:lpstr>
      <vt:lpstr>Trebuchet MS</vt:lpstr>
      <vt:lpstr>Wingdings 2</vt:lpstr>
      <vt:lpstr>石板</vt:lpstr>
      <vt:lpstr>以遊玩特徵為導向的 程序化內容生成方法</vt:lpstr>
      <vt:lpstr>Agenda</vt:lpstr>
      <vt:lpstr>Introduction</vt:lpstr>
      <vt:lpstr>Motivation</vt:lpstr>
      <vt:lpstr>Research Goals</vt:lpstr>
      <vt:lpstr>Related Works</vt:lpstr>
      <vt:lpstr>Mission / Space framework</vt:lpstr>
      <vt:lpstr>Transformational Grammars</vt:lpstr>
      <vt:lpstr>Mission Grammars</vt:lpstr>
      <vt:lpstr>Space Grammars</vt:lpstr>
      <vt:lpstr>Mission Graph Convert into Space Graph</vt:lpstr>
      <vt:lpstr>Map Sketches &amp; Evolution of Segments</vt:lpstr>
      <vt:lpstr>Map Sketches</vt:lpstr>
      <vt:lpstr>Map Sketch Evolution</vt:lpstr>
      <vt:lpstr>Dungeon Segments</vt:lpstr>
      <vt:lpstr>Dungeon Segment Evolution</vt:lpstr>
      <vt:lpstr>Constrained Novelty Search</vt:lpstr>
      <vt:lpstr>Proposed Methodologies</vt:lpstr>
      <vt:lpstr>System Architecture</vt:lpstr>
      <vt:lpstr>System Architecture</vt:lpstr>
      <vt:lpstr>System Architecture</vt:lpstr>
      <vt:lpstr>System Architecture</vt:lpstr>
      <vt:lpstr>System Architecture</vt:lpstr>
      <vt:lpstr>System Architecture</vt:lpstr>
      <vt:lpstr>System DEMO</vt:lpstr>
      <vt:lpstr>Mission Grammars</vt:lpstr>
      <vt:lpstr>Mission Alphabet</vt:lpstr>
      <vt:lpstr>Mission Rules</vt:lpstr>
      <vt:lpstr>Mission Graph</vt:lpstr>
      <vt:lpstr>Room Definitions and Instruction</vt:lpstr>
      <vt:lpstr>Voxel-based units in Editor</vt:lpstr>
      <vt:lpstr>Decorations in Editor</vt:lpstr>
      <vt:lpstr>Instruction of Rewrite System</vt:lpstr>
      <vt:lpstr>Replacement of Rewrite System</vt:lpstr>
      <vt:lpstr>Genetic Algorithm in Segments Evolution</vt:lpstr>
      <vt:lpstr>Gene</vt:lpstr>
      <vt:lpstr>Crossover</vt:lpstr>
      <vt:lpstr>Mutation</vt:lpstr>
      <vt:lpstr>Experimental Results</vt:lpstr>
      <vt:lpstr>PowerPoint 簡報</vt:lpstr>
      <vt:lpstr>Conclusions and Contributions</vt:lpstr>
      <vt:lpstr>Conclusions</vt:lpstr>
      <vt:lpstr>Contributions</vt:lpstr>
      <vt:lpstr>Future Work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Windows 使用者</dc:creator>
  <cp:lastModifiedBy>Windows 使用者</cp:lastModifiedBy>
  <cp:revision>116</cp:revision>
  <dcterms:created xsi:type="dcterms:W3CDTF">2017-06-15T05:52:41Z</dcterms:created>
  <dcterms:modified xsi:type="dcterms:W3CDTF">2017-06-16T04:46:26Z</dcterms:modified>
</cp:coreProperties>
</file>